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8" r:id="rId4"/>
  </p:sldMasterIdLst>
  <p:notesMasterIdLst>
    <p:notesMasterId r:id="rId29"/>
  </p:notesMasterIdLst>
  <p:sldIdLst>
    <p:sldId id="2874" r:id="rId5"/>
    <p:sldId id="2877" r:id="rId6"/>
    <p:sldId id="2879" r:id="rId7"/>
    <p:sldId id="1825" r:id="rId8"/>
    <p:sldId id="1822" r:id="rId9"/>
    <p:sldId id="1832" r:id="rId10"/>
    <p:sldId id="1824" r:id="rId11"/>
    <p:sldId id="1834" r:id="rId12"/>
    <p:sldId id="1831" r:id="rId13"/>
    <p:sldId id="2881" r:id="rId14"/>
    <p:sldId id="1587" r:id="rId15"/>
    <p:sldId id="2888" r:id="rId16"/>
    <p:sldId id="2889" r:id="rId17"/>
    <p:sldId id="2891" r:id="rId18"/>
    <p:sldId id="2892" r:id="rId19"/>
    <p:sldId id="2893" r:id="rId20"/>
    <p:sldId id="2894" r:id="rId21"/>
    <p:sldId id="2896" r:id="rId22"/>
    <p:sldId id="2895" r:id="rId23"/>
    <p:sldId id="2890" r:id="rId24"/>
    <p:sldId id="2878" r:id="rId25"/>
    <p:sldId id="2885" r:id="rId26"/>
    <p:sldId id="2886" r:id="rId27"/>
    <p:sldId id="288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7E2F31E4-F41A-4261-B228-12C8C39BE616}">
          <p14:sldIdLst>
            <p14:sldId id="2874"/>
            <p14:sldId id="2877"/>
            <p14:sldId id="2879"/>
            <p14:sldId id="1825"/>
            <p14:sldId id="1822"/>
            <p14:sldId id="1832"/>
            <p14:sldId id="1824"/>
            <p14:sldId id="1834"/>
            <p14:sldId id="1831"/>
            <p14:sldId id="2881"/>
            <p14:sldId id="1587"/>
            <p14:sldId id="2888"/>
            <p14:sldId id="2889"/>
            <p14:sldId id="2891"/>
            <p14:sldId id="2892"/>
            <p14:sldId id="2893"/>
            <p14:sldId id="2894"/>
            <p14:sldId id="2896"/>
            <p14:sldId id="2895"/>
            <p14:sldId id="2890"/>
            <p14:sldId id="2878"/>
            <p14:sldId id="2885"/>
            <p14:sldId id="2886"/>
            <p14:sldId id="288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10"/>
    <p:restoredTop sz="82689" autoAdjust="0"/>
  </p:normalViewPr>
  <p:slideViewPr>
    <p:cSldViewPr snapToGrid="0">
      <p:cViewPr varScale="1">
        <p:scale>
          <a:sx n="186" d="100"/>
          <a:sy n="186" d="100"/>
        </p:scale>
        <p:origin x="2424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8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pPr>
            <a:r>
              <a:rPr lang="en-US" sz="1400">
                <a:solidFill>
                  <a:schemeClr val="tx1"/>
                </a:solidFill>
                <a:latin typeface="+mj-lt"/>
              </a:rPr>
              <a:t>Average delay in days</a:t>
            </a:r>
          </a:p>
        </c:rich>
      </c:tx>
      <c:layout>
        <c:manualLayout>
          <c:xMode val="edge"/>
          <c:yMode val="edge"/>
          <c:x val="3.2276205781865526E-2"/>
          <c:y val="3.908278684917037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j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9.5027774269504067E-2"/>
          <c:y val="0.1755846424031903"/>
          <c:w val="0.90260829495957129"/>
          <c:h val="0.5892170808146473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Average days to find and fix invoice problems</c:v>
                </c:pt>
              </c:strCache>
            </c:strRef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dPt>
            <c:idx val="1"/>
            <c:marker>
              <c:symbol val="none"/>
            </c:marker>
            <c:bubble3D val="0"/>
            <c:spPr>
              <a:ln w="3175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1-848C-4570-8DC6-E1E2BF6CBB32}"/>
              </c:ext>
            </c:extLst>
          </c:dPt>
          <c:dPt>
            <c:idx val="2"/>
            <c:marker>
              <c:symbol val="none"/>
            </c:marker>
            <c:bubble3D val="0"/>
            <c:spPr>
              <a:ln w="3175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3-848C-4570-8DC6-E1E2BF6CBB32}"/>
              </c:ext>
            </c:extLst>
          </c:dPt>
          <c:dPt>
            <c:idx val="3"/>
            <c:marker>
              <c:symbol val="none"/>
            </c:marker>
            <c:bubble3D val="0"/>
            <c:spPr>
              <a:ln w="3175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5-848C-4570-8DC6-E1E2BF6CBB32}"/>
              </c:ext>
            </c:extLst>
          </c:dPt>
          <c:dPt>
            <c:idx val="4"/>
            <c:marker>
              <c:symbol val="none"/>
            </c:marker>
            <c:bubble3D val="0"/>
            <c:spPr>
              <a:ln w="3175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848C-4570-8DC6-E1E2BF6CBB32}"/>
              </c:ext>
            </c:extLst>
          </c:dPt>
          <c:dPt>
            <c:idx val="5"/>
            <c:marker>
              <c:symbol val="none"/>
            </c:marker>
            <c:bubble3D val="0"/>
            <c:spPr>
              <a:ln w="3175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848C-4570-8DC6-E1E2BF6CBB32}"/>
              </c:ext>
            </c:extLst>
          </c:dPt>
          <c:dPt>
            <c:idx val="6"/>
            <c:marker>
              <c:symbol val="none"/>
            </c:marker>
            <c:bubble3D val="0"/>
            <c:spPr>
              <a:ln w="3175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848C-4570-8DC6-E1E2BF6CBB32}"/>
              </c:ext>
            </c:extLst>
          </c:dPt>
          <c:dPt>
            <c:idx val="7"/>
            <c:marker>
              <c:symbol val="none"/>
            </c:marker>
            <c:bubble3D val="0"/>
            <c:spPr>
              <a:ln w="3175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848C-4570-8DC6-E1E2BF6CBB32}"/>
              </c:ext>
            </c:extLst>
          </c:dPt>
          <c:dPt>
            <c:idx val="8"/>
            <c:marker>
              <c:symbol val="none"/>
            </c:marker>
            <c:bubble3D val="0"/>
            <c:spPr>
              <a:ln w="3175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848C-4570-8DC6-E1E2BF6CBB32}"/>
              </c:ext>
            </c:extLst>
          </c:dPt>
          <c:dPt>
            <c:idx val="9"/>
            <c:marker>
              <c:symbol val="none"/>
            </c:marker>
            <c:bubble3D val="0"/>
            <c:spPr>
              <a:ln w="3175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1-848C-4570-8DC6-E1E2BF6CBB32}"/>
              </c:ext>
            </c:extLst>
          </c:dPt>
          <c:dPt>
            <c:idx val="10"/>
            <c:marker>
              <c:symbol val="none"/>
            </c:marker>
            <c:bubble3D val="0"/>
            <c:spPr>
              <a:ln w="3175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3-848C-4570-8DC6-E1E2BF6CBB32}"/>
              </c:ext>
            </c:extLst>
          </c:dPt>
          <c:dPt>
            <c:idx val="11"/>
            <c:marker>
              <c:symbol val="none"/>
            </c:marker>
            <c:bubble3D val="0"/>
            <c:spPr>
              <a:ln w="3175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5-848C-4570-8DC6-E1E2BF6CBB32}"/>
              </c:ext>
            </c:extLst>
          </c:dPt>
          <c:dPt>
            <c:idx val="12"/>
            <c:marker>
              <c:symbol val="none"/>
            </c:marker>
            <c:bubble3D val="0"/>
            <c:spPr>
              <a:ln w="3175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7-848C-4570-8DC6-E1E2BF6CBB32}"/>
              </c:ext>
            </c:extLst>
          </c:dPt>
          <c:dPt>
            <c:idx val="13"/>
            <c:marker>
              <c:symbol val="none"/>
            </c:marker>
            <c:bubble3D val="0"/>
            <c:spPr>
              <a:ln w="31750" cap="rnd">
                <a:solidFill>
                  <a:schemeClr val="tx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9-848C-4570-8DC6-E1E2BF6CBB32}"/>
              </c:ext>
            </c:extLst>
          </c:dPt>
          <c:dPt>
            <c:idx val="14"/>
            <c:marker>
              <c:symbol val="none"/>
            </c:marker>
            <c:bubble3D val="0"/>
            <c:spPr>
              <a:ln w="3175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B-848C-4570-8DC6-E1E2BF6CBB32}"/>
              </c:ext>
            </c:extLst>
          </c:dPt>
          <c:dPt>
            <c:idx val="15"/>
            <c:marker>
              <c:symbol val="none"/>
            </c:marker>
            <c:bubble3D val="0"/>
            <c:spPr>
              <a:ln w="3175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D-848C-4570-8DC6-E1E2BF6CBB32}"/>
              </c:ext>
            </c:extLst>
          </c:dPt>
          <c:dPt>
            <c:idx val="16"/>
            <c:marker>
              <c:symbol val="none"/>
            </c:marker>
            <c:bubble3D val="0"/>
            <c:spPr>
              <a:ln w="3175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1F-848C-4570-8DC6-E1E2BF6CBB32}"/>
              </c:ext>
            </c:extLst>
          </c:dPt>
          <c:dPt>
            <c:idx val="17"/>
            <c:marker>
              <c:symbol val="none"/>
            </c:marker>
            <c:bubble3D val="0"/>
            <c:spPr>
              <a:ln w="3175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1-848C-4570-8DC6-E1E2BF6CBB32}"/>
              </c:ext>
            </c:extLst>
          </c:dPt>
          <c:dPt>
            <c:idx val="18"/>
            <c:marker>
              <c:symbol val="none"/>
            </c:marker>
            <c:bubble3D val="0"/>
            <c:spPr>
              <a:ln w="3175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3-848C-4570-8DC6-E1E2BF6CBB32}"/>
              </c:ext>
            </c:extLst>
          </c:dPt>
          <c:dPt>
            <c:idx val="19"/>
            <c:marker>
              <c:symbol val="none"/>
            </c:marker>
            <c:bubble3D val="0"/>
            <c:spPr>
              <a:ln w="3175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5-848C-4570-8DC6-E1E2BF6CBB32}"/>
              </c:ext>
            </c:extLst>
          </c:dPt>
          <c:dPt>
            <c:idx val="20"/>
            <c:marker>
              <c:symbol val="none"/>
            </c:marker>
            <c:bubble3D val="0"/>
            <c:spPr>
              <a:ln w="3175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7-848C-4570-8DC6-E1E2BF6CBB32}"/>
              </c:ext>
            </c:extLst>
          </c:dPt>
          <c:dPt>
            <c:idx val="21"/>
            <c:marker>
              <c:symbol val="none"/>
            </c:marker>
            <c:bubble3D val="0"/>
            <c:spPr>
              <a:ln w="3175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9-848C-4570-8DC6-E1E2BF6CBB32}"/>
              </c:ext>
            </c:extLst>
          </c:dPt>
          <c:dPt>
            <c:idx val="22"/>
            <c:marker>
              <c:symbol val="none"/>
            </c:marker>
            <c:bubble3D val="0"/>
            <c:spPr>
              <a:ln w="3175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B-848C-4570-8DC6-E1E2BF6CBB32}"/>
              </c:ext>
            </c:extLst>
          </c:dPt>
          <c:dPt>
            <c:idx val="23"/>
            <c:marker>
              <c:symbol val="none"/>
            </c:marker>
            <c:bubble3D val="0"/>
            <c:spPr>
              <a:ln w="31750" cap="rnd">
                <a:solidFill>
                  <a:schemeClr val="accent1"/>
                </a:solidFill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2D-848C-4570-8DC6-E1E2BF6CBB32}"/>
              </c:ext>
            </c:extLst>
          </c:dPt>
          <c:cat>
            <c:strRef>
              <c:f>Sheet1!$A$2:$A$25</c:f>
              <c:strCache>
                <c:ptCount val="24"/>
                <c:pt idx="0">
                  <c:v>FY18-P01</c:v>
                </c:pt>
                <c:pt idx="1">
                  <c:v>FY18-P02</c:v>
                </c:pt>
                <c:pt idx="2">
                  <c:v>FY18-P03</c:v>
                </c:pt>
                <c:pt idx="3">
                  <c:v>FY18-P04</c:v>
                </c:pt>
                <c:pt idx="4">
                  <c:v>FY18-P05</c:v>
                </c:pt>
                <c:pt idx="5">
                  <c:v>FY18-P06</c:v>
                </c:pt>
                <c:pt idx="6">
                  <c:v>FY18-P07</c:v>
                </c:pt>
                <c:pt idx="7">
                  <c:v>FY18-P08</c:v>
                </c:pt>
                <c:pt idx="8">
                  <c:v>FY18-P09</c:v>
                </c:pt>
                <c:pt idx="9">
                  <c:v>FY18-P10</c:v>
                </c:pt>
                <c:pt idx="10">
                  <c:v>FY18-P11</c:v>
                </c:pt>
                <c:pt idx="11">
                  <c:v>FY18-P12</c:v>
                </c:pt>
                <c:pt idx="12">
                  <c:v>FY19-P01</c:v>
                </c:pt>
                <c:pt idx="13">
                  <c:v>FY19-P02</c:v>
                </c:pt>
                <c:pt idx="14">
                  <c:v>FY19-P03</c:v>
                </c:pt>
                <c:pt idx="15">
                  <c:v>FY19-P04</c:v>
                </c:pt>
                <c:pt idx="16">
                  <c:v>FY19-P05</c:v>
                </c:pt>
                <c:pt idx="17">
                  <c:v>FY19-P06</c:v>
                </c:pt>
                <c:pt idx="18">
                  <c:v>FY19-P07</c:v>
                </c:pt>
                <c:pt idx="19">
                  <c:v>FY19-P08</c:v>
                </c:pt>
                <c:pt idx="20">
                  <c:v>FY19-P09</c:v>
                </c:pt>
                <c:pt idx="21">
                  <c:v>FY19-P10</c:v>
                </c:pt>
                <c:pt idx="22">
                  <c:v>FY19-P11</c:v>
                </c:pt>
                <c:pt idx="23">
                  <c:v>FY19-P12</c:v>
                </c:pt>
              </c:strCache>
            </c:strRef>
          </c:cat>
          <c:val>
            <c:numRef>
              <c:f>Sheet1!$B$2:$B$25</c:f>
              <c:numCache>
                <c:formatCode>General</c:formatCode>
                <c:ptCount val="24"/>
                <c:pt idx="0">
                  <c:v>48.989864660470005</c:v>
                </c:pt>
                <c:pt idx="1">
                  <c:v>59.995428968645001</c:v>
                </c:pt>
                <c:pt idx="2">
                  <c:v>40.653709287832299</c:v>
                </c:pt>
                <c:pt idx="3">
                  <c:v>49.638368385272997</c:v>
                </c:pt>
                <c:pt idx="4">
                  <c:v>42.790651466567994</c:v>
                </c:pt>
                <c:pt idx="5">
                  <c:v>56.843791195226999</c:v>
                </c:pt>
                <c:pt idx="6">
                  <c:v>52.576316267254995</c:v>
                </c:pt>
                <c:pt idx="7">
                  <c:v>44.957300681738005</c:v>
                </c:pt>
                <c:pt idx="8">
                  <c:v>53.196926799617003</c:v>
                </c:pt>
                <c:pt idx="9">
                  <c:v>56.904877432671995</c:v>
                </c:pt>
                <c:pt idx="10">
                  <c:v>50.530669235784103</c:v>
                </c:pt>
                <c:pt idx="11">
                  <c:v>55.309192653411998</c:v>
                </c:pt>
                <c:pt idx="12">
                  <c:v>47.645929474046</c:v>
                </c:pt>
                <c:pt idx="13">
                  <c:v>43.461612583101001</c:v>
                </c:pt>
                <c:pt idx="14">
                  <c:v>24.669611900474798</c:v>
                </c:pt>
                <c:pt idx="15">
                  <c:v>18.382743360947199</c:v>
                </c:pt>
                <c:pt idx="16">
                  <c:v>18.410019071027701</c:v>
                </c:pt>
                <c:pt idx="17">
                  <c:v>19.1468210217487</c:v>
                </c:pt>
                <c:pt idx="18">
                  <c:v>22.212464157632901</c:v>
                </c:pt>
                <c:pt idx="19">
                  <c:v>23.103022327323004</c:v>
                </c:pt>
                <c:pt idx="20">
                  <c:v>16.122110366318701</c:v>
                </c:pt>
                <c:pt idx="21">
                  <c:v>14.398221284704</c:v>
                </c:pt>
                <c:pt idx="22">
                  <c:v>12.892143512703299</c:v>
                </c:pt>
                <c:pt idx="23">
                  <c:v>14.285641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2E-848C-4570-8DC6-E1E2BF6CBB3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007993471"/>
        <c:axId val="437930719"/>
      </c:lineChart>
      <c:catAx>
        <c:axId val="100799347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7930719"/>
        <c:crosses val="autoZero"/>
        <c:auto val="1"/>
        <c:lblAlgn val="ctr"/>
        <c:lblOffset val="100"/>
        <c:noMultiLvlLbl val="0"/>
      </c:catAx>
      <c:valAx>
        <c:axId val="437930719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00799347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9T01:30:20.02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403 1969 24575,'-35'17'0,"-2"-2"0,1 4 0,8-8 0,10 6 0,6-4 0,-9 6 0,-24 37 0,-3 4 0,18-29 0,-23 34 0,13 6 0,58-9 0,-14-17 0,25 13 0,4-5 0,-17-34 0,24 29 0,1-1 0,-26-34-3392,36 27 0,1 1 3392,-34-25 0,36 29 0,10 7 0,14-1 0,-1 11 0,-18-20 0,-7-10 0,-32-23 0,24 22 0,0 0 0,-26-25 0,27 20 0,2 1 0,-26-16 0,39 19 0,2 0 0,-37-18 0,41 23 0,-2-2 0,-42-24 0,28 18 0,-3 1 0,-36-19-2269,40 22 1,2 2 2268,-32-17 2268,27 14 1,-2-3-2269,-31-24 0,15 10 0,-20-13 0,21 23 0,-17-17 6784,28 32-6784,-34-30 0,21 29 0,-25-24 0,19 33 0,-21-32 0,15 25 0,-15-27 0,5 13 0,-8-15 0,-1 36 0,2-29 0,-4 60 0,3-58 0,-12 60 0,11-61 0,-9 53 0,10-55 0,8 44 0,-5-44 0,6 44 0,-8-44 0,-11 53 0,9-52 0,-28 65 0,25-63 0,-23 37 0,24-49 0,-9 33 0,10-28 0,-21 57 0,15-52 0,-26 54 0,23-59 0,-9 37 0,16-41 0,3 38 0,2-31 0,3 33 0,-3-35 0,8 32 0,-6-32 0,15 43 0,-13-47 0,5 36 0,-7-38 0,7 26 0,-7-22 0,15 40 0,-15-38-6784,27 70 6784,-23-65 0,15 36-4537,-4 26 4537,-13-53 0,8 60 0,3 13 0,11-8 0,-16-29 0,1 1 0,11-5 0,-1-14 0,-12-30 4537,17 35-4537,-21-45 0,18 5 0,-11-8 0,67 13 0,-55-13 0,56 8 0,1 1 0,-48-8 0,62 4 0,-1-1 0,-63-6-2269,58-3 1,0-1 2268,-58 3-1012,35 7 1,25 4 0,-21-1 1011,-26-1 0,53 14 0,-7-3 0,-69-17 3034,26 8-3034,-41-9 4537,-5 5-4537,5-5 0,51 35 0,10 7 0,-27-24-1135,17 9 1,23 12 0,0-1 0,-20-12 1134,-9-12-506,9-2 0,27 5 1,16 3-1,2-1 1,-11-2-1,-24-7 506,-19-4 0,2-3-290,18 1 0,26 1 0,17 0 1,4 1-1,-6-2 0,-16-1 0,-28-2 290,19-4 0,-8-1 0,30-1 0,9-1 0,-13 0 0,-34 2 0,-20 0 676,17-3 1,15-2-1,-26 0-676,-43 4 3034,32-5-3034,-44 3 0,67-24 0,-49 18 0,47-6 0,30-3 0,-19 4 0,-25 7-607,13 3 0,29-1 0,11 0 1,-9 1-1,-27 2 607,2-1-406,-5 3 0,24 0 1,8 0-1,-10 0 0,-28 1 406,-14-1 0,36 5 0,26 1 0,-28 1 0,-42 0 0,34 3 0,23 2 0,-22-4 0,-35-4 619,61-5 1,-5-2-620,-70 2 2643,70-15-2643,-83 18 0,51-8 0,-45 8 0,32-12 0,2-2 0,-28 9 700,38-15 1,-2-2-701,-42 13 27,44-3 1,1 1-28,-42 8 0,40-2 0,0 1 0,-40 3 0,30-12 0,-1-2 0,-32 6 0,48-23 0,-55 26 4673,23-20-4673,-26 18 3836,35-32-3836,-32 30 0,36-35 0,-38 35 0,25-54 0,-30 47 0,15-64 0,-18 63 0,-1-63 0,-1 65 0,-1-77 0,2 74 0,7-38 0,1-2 0,-5 35 0,4-31 0,-1 2 0,-6 37-4247,4-77 4247,-3 75-2230,-3-80 2230,0 78-756,15-72 756,-4 78 0,9-32 0,-1-2 0,-9 32 0,7-36 0,-1 0 0,-10 32-1774,14-32 0,2 0 1774,-14 33 765,11-35 0,-1-1-765,-13 35 149,3-43 0,-1-3-149,-5 40-15,5-38 1,2 1 14,-3 42 0,15-71 0,-18 76 0,8-33 0,1-2 0,-7 28 0,10-41 0,2 1 0,-7 44 0,0-48 0,0-1 0,-4 47 0,-9-46 0,-5 2 0,2 47 0,-7-39 0,-1 1 0,4 43-789,-9-48 1,0-2 788,6 47-74,-9-55 0,2-1 74,13 50 0,-11-47 0,2-2 0,13 48-1020,-16-39 1,-1 1 1019,17 39 393,-21-39 1,-2 2-394,17 39 0,-34-52 0,-3-1 0,24 53-423,-18-25 1,-12-17 0,11 18 422,15 28 520,-42-41 1,1 3-521,45 44 327,-35-31 1,1 1-328,37 31 0,-31-24 0,0 2 0,31 25 1432,-26-14 1,2 2-1433,28 15 0,-31-15 0,1-3 0,32 14 0,-63-20 0,-4-2 0,55 15 0,-60-11 0,3 2 0,64 16 0,-72-29 0,76 33 4595,-43-33-4595,46 33 3119,-39-28-3119,40 28-3742,-66-28 3742,56 28-2046,-56-11 1,-5 0 2045,48 12-1413,-61-2 0,3 2 1413,66 4-1049,-62 8 0,-1 1 1049,59-7 0,-31 10 0,-20 5 0,20-2 0,31-4 732,-55 11 1,6-1-733,64-14 0,-81 9 0,81-16-187,-81 9 187,74-8 0,-69 10 0,-6 0 0,57-7 0,-30 4 0,-19 4 0,22-4 0,35-6-429,-43 3 0,2-2 429,52-4 2305,-66-7-2305,71 6 0,-59-16 0,57 14 0,-49-14 0,-3-2 0,42 9 0,-68-13 0,1 0 0,68 11-418,-65-12 1,-1 1 417,64 14-1015,-43-5 1,2 3 1014,49 11 406,-36-4 0,0-1-406,36 3 0,-38-6 0,0 1 0,39 5 0,-47-9 0,-3-1 0,42 8 495,-60-10 1,0 2-496,58 10 0,-45-9 0,3-2 0,53 10 1463,-69-25-1463,72 25 0,-56-38 0,55 34 0,-19-28 0,0-2 0,20 26 0,-19-48 0,3-4 0,20 40 0,-20-46 0,2 0 0,23 46 0,-22-40 0,-1 1 0,23 37 1823,-21-29 0,0 1-1823,23 33 5453,-33-45-5453,36 52-2765,-40-61 2765,32 57 0,-15-29 0,2 0 0,14 32 0,-13-28 0,18 38 0,-3 4 0,3-4 0,-1 3 0,-19-19 0,11 17 0,-64-42 0,61 35 0,-40-19 0,3-2 0,39 17 0,-63-24 0,-6-1 0,58 19 0,-62-16 0,1 4 0,65 22 0,-36-7 0,0 2 0,38 13 0,-70-22 0,74 17-1072,-80-18 1072,79 18 0,-57-3 0,61 10 0,-29 0 0,29 0 0,-46-5 0,45 0 0,-35-4 0,-2 0 0,33 1-1733,-50 4 1,-3 4 1732,46 2-1517,-70 15 0,-3 2 1517,60-12-677,-21 10 1,-18 7 0,20-6 676,30-10 0,-35 31 0,5 5 0,43-28 173,-29 47 0,3 2-173,29-37 284,-25 39 0,2-2-284,27-43 0,-32 66 0,37-72 2191,-13 78-2191,14-72 0,-2 41 0,1 1 0,2-41 0,2 35 0,1-3 0,0-39 2730,2 47-2730,-3-54 0,6 45 0,-6-39-564,7 35 0,-1 2 564,-6-29 670,8 44 1,-1 0-671,-6-44 84,9 36 1,1-1-85,-9-40 0,15 49 0,-18-57 5109,3 25-5109,-4-25 4591,0 17-4591,0-19 467,-2 5-467,-3-9 0,-7 21 0,6-16 0,-7 14 0,12-15 0,-18 8 0,15-4 0,-41 31 0,34-31 0,-35 28 0,34-37 0,-4 18 0,7-19 0,6 7 0,-2-5 0,-1-3 0,5 5 0,-8-5 0,4 1 0,-15 6 0,7-6 0,-13 11 0,14-12 0,-4 8 0,7-8 0,3 3 0,2-4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9T01:48:31.05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24575,'7'6'0,"0"2"0,-2-3 0,4 1 0,-4 2-8503,51 38 8503,-35-31 859,22 19 1,-4-1-860,-27-22 0,45 28 0,-46-31-4537,66 46 4537,-61-39 0,52 51 0,-59-55 0,26 33 0,-27-35 0,47 59 0,6 10 0,-36-38 0,29 32 0,18 23 0,-21-24 0,-32-35 0,28 31 0,-11-10 0,-38-49 0,9 2 4537,-15-10-4537,-23-11 0,19 5 0,-33-17 0,37 16 6784,-8-10-6784,12 11 0,4-1 0,0-11 0,0 9 0,4-14 0,-3 17 0,4-3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9T01:48:32.753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776 0 24575,'0'15'0,"0"-1"0,0-5 0,0 1 0,0-1-8503,-2 87 8503,1-65-624,-4 34 1,-3 22-1,1-20 624,2-27 0,-6 44 0,2-8 0,8-60 0,-1 38 0,2-40 5006,0 14-5006,0-18 5368,0 2-5368,4-7 0,-3 4 0,10 4 0,-5-5 0,5 23 0,-10-26 0,3 10 0,-13-16 0,-13-16 0,8 14 0,-17-12 0,24 10 0,-63-20 0,53 16 0,-54-13 0,-2 3 0,46 14 0,-37-13 0,2 0 0,42 14 0,-69-32 0,70 31 0,-63-27 0,66 29 0,-27-10 0,35 13 0,-1 0 0,3 0 0,2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9T01:48:37.268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1 0 24575,'8'4'0,"2"-3"0,-9 8 0,8-8 0,-4 3 0,11 0 0,-5-3 0,47 18 0,-40-15 0,34 10 0,0 0 0,-31-11 0,31 9 0,0 1 0,-34-10 0,42 14 0,-51-16-6784,68 35 6784,-52-24-2269,41 23 1,0 1 2268,-41-22 0,25 13 0,-4-3 0,-33-21 0,11 9 0,-27-12 4537,-2-4-4537,-19-1 6784,15 0-6784,-15-4 0,18 8 0,2-3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9T01:48:38.87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539 1 24575,'10'4'0,"1"-3"0,-6 3 0,-2 1 0,5 0 0,17 19 0,-11-15 0,59 50 0,-57-44 0,47 39 0,-55-47 0,8 10 0,-7-16 0,-8 7 0,3-4 0,-2 0 0,-1 3 0,1-2 0,-2 4 0,0 1 0,0 14 0,0-10 0,4 27 0,1-32 0,1 17 0,-7-25 0,-10 3 0,0-4 0,-25-4 0,20 3-3392,-57-3 0,-7 1 3392,38 3-1513,-44 6 1,-28 5 0,27-2 1512,40-2 0,-52 14 0,14-2 0,74-17 0,-15 9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9T01:48:41.02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0 569 24575,'5'-9'0,"2"4"0,-7-4 0,7 8 0,-6-8 0,7 8 0,2-11 0,-2 9 0,5-9 0,31-19 0,11-7 0,-12 6 0,1-2 0,14-5 0,-2 0 0,15-21 0,-60 57 0,43-36 0,-35 33 0,62-39 0,-63 40 0,32-20 0,-39 23 0,45-2 0,-36 4 0,52 0 0,-58 0 0,26-8 0,-30 6 0,14-7 0,-17 11 0,31 11 0,-29-7 0,23 6 0,-29-16 0,16-1 0,-11-1 0,12 2 0,-10 4 0,-1 0 0,-1 0 0,1 0 0,2-4 0,0 3 0,1-8 0,-4 8 0,10-14 0,-10 8 0,3-26 0,-14 24 0,-30-13 0,20 22 0,-22 0 0,29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9T01:48:42.285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1 24575,'12'0'0,"0"0"0,-7 2 0,4-2 0,-4 2 0,2-2 0,40 22 0,-30-17-6784,65 52 6784,-65-48 0,37 37 0,-46-47 0,11 10 0,-16-13 0,11 0 0,-6 3 6784,-3-4-6784,-12 10 0,-4-4 0,-5 3 0,-15 19 0,16-17-3392,-8 53 0,4 9 3392,11-38 0,-6 60 0,-2-3 0,8-65 0,-12 50 0,15-74 0,-14-7 0,15 5 0,-11-5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9T01:48:44.422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206 0 24575,'0'12'0,"-4"0"0,3-3 0,-8 1 0,8-1 0,-22 60 0,18-45-1696,-4 33 0,-3 29 0,0 5 0,4-21 1696,3 9-1135,-5 1 1,-5 27 0,0-4 0,3-30 1134,-1-28-1517,-4 39 0,0-11 1517,12-62-1015,-1 47 1,2 5 1014,2-35 0,2 49 0,2-1 0,0-51 2029,13 52-2029,-10-70 3034,1 3-3034,2-9 0,19 58 0,-13-45 2268,13 40 1,-4 0-2269,-17-41 6784,12 38-6784,-26-51 0,3-4 0,-1 3 0,5-6 0,-8 7 0,8-2 0,-3 2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01-09T01:48:45.479"/>
    </inkml:context>
    <inkml:brush xml:id="br0">
      <inkml:brushProperty name="width" value="0.1" units="cm"/>
      <inkml:brushProperty name="height" value="0.1" units="cm"/>
      <inkml:brushProperty name="color" value="#008C3A"/>
    </inkml:brush>
  </inkml:definitions>
  <inkml:trace contextRef="#ctx0" brushRef="#br0">0 288 24575,'6'10'0,"0"-5"0,-1-1 0,2-4 0,3 5-8503,54 27 8503,-45-15-1409,62 35 0,3 2 1409,-53-31-67,20 22 1,15 14-1,-19-13 67,-28-23 0,43 53 0,-61-76 0,4-7 4438,-5-3-4438,10-10 0,-3 8 6636,9-6-6636,23-21 0,9-15-2113,-10-6 1,0-8 0,1 4 2112,16-2 0,-1-1 0,-12-6 0,-1-6 0,-14 27 0,-18 39 0,10-23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7D9F4E-1795-40D8-866F-AB793DF7B7F7}" type="datetimeFigureOut">
              <a:rPr lang="en-US" smtClean="0"/>
              <a:t>1/12/21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11D5C11-03C4-42A5-B25A-DDB18F2FC7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96921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D5C11-03C4-42A5-B25A-DDB18F2FC71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7330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1/12/21 6:21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3901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1/12/21 6:21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6925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72E0C910-0166-48E0-B8EF-5071277A02A8}" type="datetime8">
              <a:rPr lang="en-US" smtClean="0"/>
              <a:t>1/12/21 6:21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7641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fld id="{9427A7F7-BB1E-479D-AFAA-B52F4D0C99F2}" type="datetime8">
              <a:rPr lang="en-US" smtClean="0"/>
              <a:t>1/12/21 6:21 PM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B4008EB6-D09E-4580-8CD6-DDB14511944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02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marL="0" marR="0" lvl="0" indent="0" algn="l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571500" marR="0" lvl="0" indent="0" algn="l" defTabSz="914099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  <a:endParaRPr kumimoji="0" lang="en-US" sz="400" b="0" i="0" u="none" strike="noStrike" kern="1200" cap="none" spc="0" normalizeH="0" baseline="0" noProof="0" dirty="0">
              <a:ln>
                <a:noFill/>
              </a:ln>
              <a:gradFill>
                <a:gsLst>
                  <a:gs pos="0">
                    <a:prstClr val="black"/>
                  </a:gs>
                  <a:gs pos="100000">
                    <a:prstClr val="black"/>
                  </a:gs>
                </a:gsLst>
                <a:lin ang="5400000" scaled="0"/>
              </a:gradFill>
              <a:effectLst/>
              <a:uLnTx/>
              <a:uFillTx/>
              <a:latin typeface="Segoe UI" pitchFamily="34" charset="0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18B56EA-E28F-4F92-9F16-7A6F2501B303}" type="datetime8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1/12/21 6:21 PM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marL="0" marR="0" lvl="0" indent="0" algn="r" defTabSz="93274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274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873785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11D5C11-03C4-42A5-B25A-DDB18F2FC71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11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sv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sv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horizontal photo Modern-Finan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MS logo gray - EMF" descr="Microsoft logo, gray text version">
            <a:extLst>
              <a:ext uri="{FF2B5EF4-FFF2-40B4-BE49-F238E27FC236}">
                <a16:creationId xmlns:a16="http://schemas.microsoft.com/office/drawing/2014/main" id="{DDC08157-A48C-4ACA-A5BB-EE2A866E10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1748372"/>
            <a:ext cx="11021125" cy="553998"/>
          </a:xfrm>
        </p:spPr>
        <p:txBody>
          <a:bodyPr wrap="square" anchor="b" anchorCtr="0">
            <a:spAutoFit/>
          </a:bodyPr>
          <a:lstStyle>
            <a:lvl1pPr>
              <a:defRPr/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2543508"/>
            <a:ext cx="11012388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</p:spTree>
    <p:extLst>
      <p:ext uri="{BB962C8B-B14F-4D97-AF65-F5344CB8AC3E}">
        <p14:creationId xmlns:p14="http://schemas.microsoft.com/office/powerpoint/2010/main" val="417664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with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D31026A-4A74-439D-A8F5-DB82A03E7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49794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343223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1" y="2025651"/>
            <a:ext cx="4161981" cy="1107996"/>
          </a:xfrm>
        </p:spPr>
        <p:txBody>
          <a:bodyPr wrap="square" rIns="0" anchor="b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Title format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2"/>
            <a:ext cx="4162425" cy="307777"/>
          </a:xfrm>
        </p:spPr>
        <p:txBody>
          <a:bodyPr/>
          <a:lstStyle>
            <a:lvl1pPr marL="0" indent="0">
              <a:buNone/>
              <a:defRPr sz="20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Picture Placeholder">
            <a:extLst>
              <a:ext uri="{FF2B5EF4-FFF2-40B4-BE49-F238E27FC236}">
                <a16:creationId xmlns:a16="http://schemas.microsoft.com/office/drawing/2014/main" id="{6178F5D2-7CA2-4202-8FD2-95D8F7A2E98D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5935211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6" orient="horz" pos="904">
          <p15:clr>
            <a:srgbClr val="5ACBF0"/>
          </p15:clr>
        </p15:guide>
        <p15:guide id="7" orient="horz" pos="1276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026" y="2875002"/>
            <a:ext cx="4161981" cy="1107996"/>
          </a:xfrm>
        </p:spPr>
        <p:txBody>
          <a:bodyPr wrap="square" rIns="0" anchor="ctr" anchorCtr="0">
            <a:spAutoFit/>
          </a:bodyPr>
          <a:lstStyle>
            <a:lvl1pPr>
              <a:lnSpc>
                <a:spcPct val="100000"/>
              </a:lnSpc>
              <a:defRPr sz="3600" b="0" spc="-49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Title  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3956AAB8-C2DF-40F3-A72B-0FA6F47702E6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7996480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81637"/>
            <a:ext cx="4160520" cy="861774"/>
          </a:xfrm>
        </p:spPr>
        <p:txBody>
          <a:bodyPr wrap="square" anchor="t">
            <a:spAutoFit/>
          </a:bodyPr>
          <a:lstStyle>
            <a:lvl1pPr>
              <a:lnSpc>
                <a:spcPct val="100000"/>
              </a:lnSpc>
              <a:defRPr sz="2800" b="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 Semilight" panose="020B0402040204020203" pitchFamily="34" charset="0"/>
              </a:defRPr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>
            <a:extLst>
              <a:ext uri="{FF2B5EF4-FFF2-40B4-BE49-F238E27FC236}">
                <a16:creationId xmlns:a16="http://schemas.microsoft.com/office/drawing/2014/main" id="{18102CFD-D7DD-461F-B675-FAE01404E5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01168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600" b="1">
                <a:solidFill>
                  <a:srgbClr val="FFFFFF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052796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FBAE4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367811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3223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307777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000" spc="0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439890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4899287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ideo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260615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1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_dk-blu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445488" y="3179701"/>
            <a:ext cx="9163900" cy="4985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736611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quare photo Modern-Financ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0408F-4A76-4E13-B20C-89E0FD40DC3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425541"/>
            <a:ext cx="4167887" cy="1107996"/>
          </a:xfrm>
        </p:spPr>
        <p:txBody>
          <a:bodyPr anchor="b" anchorCtr="0">
            <a:spAutoFit/>
          </a:bodyPr>
          <a:lstStyle>
            <a:lvl1pPr>
              <a:defRPr/>
            </a:lvl1pPr>
          </a:lstStyle>
          <a:p>
            <a:r>
              <a:rPr lang="en-US" dirty="0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2042" y="3962401"/>
            <a:ext cx="4164583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</a:t>
            </a:r>
          </a:p>
        </p:txBody>
      </p:sp>
      <p:pic>
        <p:nvPicPr>
          <p:cNvPr id="4" name="Picture 3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4EEECA46-2271-4A87-BAB9-4B5D56DE1C2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4005"/>
          <a:stretch/>
        </p:blipFill>
        <p:spPr>
          <a:xfrm>
            <a:off x="5373392" y="0"/>
            <a:ext cx="678890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8810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2" orient="horz" pos="2496">
          <p15:clr>
            <a:srgbClr val="5ACBF0"/>
          </p15:clr>
        </p15:guide>
        <p15:guide id="3" pos="3360">
          <p15:clr>
            <a:srgbClr val="FBAE40"/>
          </p15:clr>
        </p15:guide>
        <p15:guide id="5" orient="horz" pos="2160">
          <p15:clr>
            <a:srgbClr val="FBAE40"/>
          </p15:clr>
        </p15:guide>
        <p15:guide id="6" orient="horz" pos="2229">
          <p15:clr>
            <a:srgbClr val="5ACBF0"/>
          </p15:clr>
        </p15:guide>
        <p15:guide id="7" pos="2996">
          <p15:clr>
            <a:srgbClr val="5ACBF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61884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3035808"/>
            <a:ext cx="9144000" cy="4985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600" b="0" kern="1200" cap="none" spc="-50" baseline="0" dirty="0">
                <a:ln w="3175">
                  <a:noFill/>
                </a:ln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94585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74230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51087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D0DF2A6-26A8-4810-95DF-F65F123C666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Software code slide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1436689"/>
            <a:ext cx="11018520" cy="1908215"/>
          </a:xfrm>
        </p:spPr>
        <p:txBody>
          <a:bodyPr/>
          <a:lstStyle>
            <a:lvl1pPr marL="0" indent="0">
              <a:buNone/>
              <a:defRPr sz="2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defRPr sz="24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defRPr sz="20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defRPr sz="1800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345948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BC5F6987-CC3A-4E6C-894C-CBF9ADBA6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3330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6543077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64219988"/>
      </p:ext>
    </p:extLst>
  </p:cSld>
  <p:clrMapOvr>
    <a:masterClrMapping/>
  </p:clrMapOvr>
  <p:transition>
    <p:fade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Case-Study-Summary-Strategy &amp; Foreca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436688"/>
            <a:ext cx="3328416" cy="861774"/>
          </a:xfrm>
        </p:spPr>
        <p:txBody>
          <a:bodyPr/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54714" y="473642"/>
            <a:ext cx="2959187" cy="276999"/>
          </a:xfrm>
        </p:spPr>
        <p:txBody>
          <a:bodyPr wrap="square" lIns="91440" anchor="ctr" anchorCtr="0">
            <a:spAutoFit/>
          </a:bodyPr>
          <a:lstStyle>
            <a:lvl1pPr marL="0" indent="0">
              <a:buNone/>
              <a:defRPr sz="1800" b="0">
                <a:solidFill>
                  <a:schemeClr val="accent1"/>
                </a:solidFill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Section title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03397-E29D-4A36-B170-1D632A4C3A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584201" y="5984950"/>
            <a:ext cx="1371600" cy="294140"/>
          </a:xfrm>
          <a:prstGeom prst="rect">
            <a:avLst/>
          </a:prstGeom>
        </p:spPr>
      </p:pic>
      <p:sp>
        <p:nvSpPr>
          <p:cNvPr id="14" name="circle1">
            <a:extLst>
              <a:ext uri="{FF2B5EF4-FFF2-40B4-BE49-F238E27FC236}">
                <a16:creationId xmlns:a16="http://schemas.microsoft.com/office/drawing/2014/main" id="{119E8109-9FE0-4751-9BF1-AF2FE4A51A05}"/>
              </a:ext>
            </a:extLst>
          </p:cNvPr>
          <p:cNvSpPr/>
          <p:nvPr/>
        </p:nvSpPr>
        <p:spPr bwMode="auto">
          <a:xfrm>
            <a:off x="293688" y="292100"/>
            <a:ext cx="640080" cy="64008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5072" tIns="172058" rIns="215072" bIns="172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50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22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D752F61E-39A4-4341-86D7-29DED3257A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48" y="429261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2696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Financial Analysis Blue-Case-Study-Deep-D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12192000" cy="9398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63" rIns="0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4200" y="360363"/>
            <a:ext cx="10681096" cy="307777"/>
          </a:xfrm>
          <a:noFill/>
        </p:spPr>
        <p:txBody>
          <a:bodyPr lIns="0" rIns="0"/>
          <a:lstStyle>
            <a:lvl1pPr>
              <a:defRPr sz="2000" b="1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 hasCustomPrompt="1"/>
          </p:nvPr>
        </p:nvSpPr>
        <p:spPr>
          <a:xfrm>
            <a:off x="596774" y="1186378"/>
            <a:ext cx="3474720" cy="276999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rgbClr val="0078D7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buNone/>
              <a:defRPr sz="1600"/>
            </a:lvl2pPr>
            <a:lvl3pPr marL="227077" indent="0">
              <a:buNone/>
              <a:tabLst/>
              <a:defRPr sz="1400"/>
            </a:lvl3pPr>
            <a:lvl4pPr marL="451040" indent="0">
              <a:buNone/>
              <a:defRPr sz="1400"/>
            </a:lvl4pPr>
            <a:lvl5pPr marL="671895" indent="0">
              <a:buNone/>
              <a:tabLst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590CB8C5-46E4-4C62-9FC9-6B094EFD583D}"/>
              </a:ext>
            </a:extLst>
          </p:cNvPr>
          <p:cNvCxnSpPr>
            <a:cxnSpLocks/>
          </p:cNvCxnSpPr>
          <p:nvPr/>
        </p:nvCxnSpPr>
        <p:spPr>
          <a:xfrm flipH="1">
            <a:off x="-1195232" y="1542394"/>
            <a:ext cx="1195233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C34A384-07EB-4DE1-A757-9813FE253CD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1463376"/>
            <a:ext cx="3487738" cy="1415772"/>
          </a:xfrm>
        </p:spPr>
        <p:txBody>
          <a:bodyPr tIns="18288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1pPr>
            <a:lvl2pPr marL="217129" indent="0">
              <a:spcBef>
                <a:spcPts val="60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2pPr>
            <a:lvl3pPr marL="445685" indent="0">
              <a:spcBef>
                <a:spcPts val="60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3pPr>
            <a:lvl4pPr marL="650433" indent="0">
              <a:spcBef>
                <a:spcPts val="60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4pPr>
            <a:lvl5pPr marL="844071" indent="0">
              <a:spcBef>
                <a:spcPts val="60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4DD2FF17-F2F5-43F2-976D-2B25EF6FBF93}"/>
              </a:ext>
            </a:extLst>
          </p:cNvPr>
          <p:cNvGrpSpPr/>
          <p:nvPr/>
        </p:nvGrpSpPr>
        <p:grpSpPr>
          <a:xfrm>
            <a:off x="11147436" y="20321"/>
            <a:ext cx="902640" cy="902640"/>
            <a:chOff x="1369899" y="3902710"/>
            <a:chExt cx="902640" cy="902640"/>
          </a:xfrm>
        </p:grpSpPr>
        <p:sp>
          <p:nvSpPr>
            <p:cNvPr id="17" name="circle1">
              <a:extLst>
                <a:ext uri="{FF2B5EF4-FFF2-40B4-BE49-F238E27FC236}">
                  <a16:creationId xmlns:a16="http://schemas.microsoft.com/office/drawing/2014/main" id="{45BBE4B3-0F93-4292-9C4D-56B3FFDDDC3C}"/>
                </a:ext>
              </a:extLst>
            </p:cNvPr>
            <p:cNvSpPr/>
            <p:nvPr/>
          </p:nvSpPr>
          <p:spPr bwMode="auto">
            <a:xfrm>
              <a:off x="1369899" y="3902710"/>
              <a:ext cx="902640" cy="902640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650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2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3AC87878-1408-4826-B2C5-9192A38CEB6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92619" y="4125430"/>
              <a:ext cx="457200" cy="457200"/>
            </a:xfrm>
            <a:prstGeom prst="rect">
              <a:avLst/>
            </a:prstGeom>
          </p:spPr>
        </p:pic>
      </p:grpSp>
      <p:sp>
        <p:nvSpPr>
          <p:cNvPr id="10" name="Text Box 3">
            <a:extLst>
              <a:ext uri="{FF2B5EF4-FFF2-40B4-BE49-F238E27FC236}">
                <a16:creationId xmlns:a16="http://schemas.microsoft.com/office/drawing/2014/main" id="{45866C5A-CE46-4EBF-A20A-B0CBC8581728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7120596" y="6564313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algn="r" defTabSz="932111" eaLnBrk="0" hangingPunct="0"/>
            <a:r>
              <a:rPr lang="en-US" sz="700">
                <a:solidFill>
                  <a:schemeClr val="accent5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196953316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8" name="MS logo gray - EMF" descr="Microsoft logo, gray text version">
            <a:extLst>
              <a:ext uri="{FF2B5EF4-FFF2-40B4-BE49-F238E27FC236}">
                <a16:creationId xmlns:a16="http://schemas.microsoft.com/office/drawing/2014/main" id="{8C946D13-F1CA-44EB-A8E8-5CC62C9E3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0454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-Study-Summary-Strategy &amp; Forecast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ircle1">
            <a:extLst>
              <a:ext uri="{FF2B5EF4-FFF2-40B4-BE49-F238E27FC236}">
                <a16:creationId xmlns:a16="http://schemas.microsoft.com/office/drawing/2014/main" id="{26B3A27A-FFB8-439E-A779-672FA05178BE}"/>
              </a:ext>
            </a:extLst>
          </p:cNvPr>
          <p:cNvSpPr/>
          <p:nvPr/>
        </p:nvSpPr>
        <p:spPr bwMode="auto">
          <a:xfrm>
            <a:off x="293688" y="292100"/>
            <a:ext cx="640080" cy="64008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5072" tIns="172058" rIns="215072" bIns="172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50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22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436688"/>
            <a:ext cx="3328416" cy="861774"/>
          </a:xfrm>
        </p:spPr>
        <p:txBody>
          <a:bodyPr/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54714" y="473642"/>
            <a:ext cx="2959187" cy="276999"/>
          </a:xfrm>
        </p:spPr>
        <p:txBody>
          <a:bodyPr wrap="square" lIns="91440" anchor="ctr" anchorCtr="0">
            <a:spAutoFit/>
          </a:bodyPr>
          <a:lstStyle>
            <a:lvl1pPr marL="0" indent="0">
              <a:buNone/>
              <a:defRPr sz="1800" b="0">
                <a:solidFill>
                  <a:schemeClr val="accent2"/>
                </a:solidFill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Section title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03397-E29D-4A36-B170-1D632A4C3A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584201" y="5984950"/>
            <a:ext cx="1371600" cy="29414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7A87E8CB-0065-4D98-A9CA-C22AB6A5DC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48" y="429261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013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trategy &amp; Forecasting -Case-Study-Deep-D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12192000" cy="9398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63" rIns="0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8260" y="360364"/>
            <a:ext cx="10638542" cy="307804"/>
          </a:xfrm>
          <a:noFill/>
        </p:spPr>
        <p:txBody>
          <a:bodyPr lIns="0" rIns="0"/>
          <a:lstStyle>
            <a:lvl1pPr>
              <a:defRPr sz="2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40F7EDB-DDD6-4A3E-9FA2-B1463C9A3D15}"/>
              </a:ext>
            </a:extLst>
          </p:cNvPr>
          <p:cNvCxnSpPr>
            <a:cxnSpLocks/>
          </p:cNvCxnSpPr>
          <p:nvPr/>
        </p:nvCxnSpPr>
        <p:spPr>
          <a:xfrm flipH="1">
            <a:off x="-1195232" y="1542394"/>
            <a:ext cx="1195233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F1D903F8-E35C-4B16-B799-8CBEE1C4AEA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6774" y="1186378"/>
            <a:ext cx="3474720" cy="276999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buNone/>
              <a:defRPr sz="1600"/>
            </a:lvl2pPr>
            <a:lvl3pPr marL="227077" indent="0">
              <a:buNone/>
              <a:tabLst/>
              <a:defRPr sz="1400"/>
            </a:lvl3pPr>
            <a:lvl4pPr marL="451040" indent="0">
              <a:buNone/>
              <a:defRPr sz="1400"/>
            </a:lvl4pPr>
            <a:lvl5pPr marL="671895" indent="0">
              <a:buNone/>
              <a:tabLst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3">
            <a:extLst>
              <a:ext uri="{FF2B5EF4-FFF2-40B4-BE49-F238E27FC236}">
                <a16:creationId xmlns:a16="http://schemas.microsoft.com/office/drawing/2014/main" id="{9C7AB10B-758D-44F2-8176-58776FD481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1463376"/>
            <a:ext cx="3487738" cy="1415772"/>
          </a:xfrm>
        </p:spPr>
        <p:txBody>
          <a:bodyPr tIns="18288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1pPr>
            <a:lvl2pPr marL="217129" indent="0">
              <a:spcBef>
                <a:spcPts val="60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2pPr>
            <a:lvl3pPr marL="445685" indent="0">
              <a:spcBef>
                <a:spcPts val="60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3pPr>
            <a:lvl4pPr marL="650433" indent="0">
              <a:spcBef>
                <a:spcPts val="60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4pPr>
            <a:lvl5pPr marL="844071" indent="0">
              <a:spcBef>
                <a:spcPts val="60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711EF0D-88FC-46FA-AB06-1082B526ED96}"/>
              </a:ext>
            </a:extLst>
          </p:cNvPr>
          <p:cNvGrpSpPr/>
          <p:nvPr/>
        </p:nvGrpSpPr>
        <p:grpSpPr>
          <a:xfrm>
            <a:off x="11152421" y="18580"/>
            <a:ext cx="902640" cy="902640"/>
            <a:chOff x="3950183" y="3902710"/>
            <a:chExt cx="902640" cy="902640"/>
          </a:xfrm>
        </p:grpSpPr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B767F7E2-E87F-4122-87E1-5115D880C0A0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950183" y="3902710"/>
              <a:ext cx="902640" cy="902640"/>
            </a:xfrm>
            <a:prstGeom prst="ellipse">
              <a:avLst/>
            </a:prstGeom>
            <a:solidFill>
              <a:schemeClr val="accent2"/>
            </a:solidFill>
            <a:ln>
              <a:noFill/>
              <a:headEnd type="none" w="med" len="med"/>
              <a:tailEnd type="non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0" tIns="45720" rIns="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defTabSz="913927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745">
                <a:gradFill>
                  <a:gsLst>
                    <a:gs pos="5439">
                      <a:srgbClr val="F8F8F8"/>
                    </a:gs>
                    <a:gs pos="10000">
                      <a:srgbClr val="F8F8F8"/>
                    </a:gs>
                  </a:gsLst>
                  <a:lin ang="5400000" scaled="0"/>
                </a:gradFill>
                <a:latin typeface="Segoe UI Semilight"/>
              </a:endParaRPr>
            </a:p>
          </p:txBody>
        </p:sp>
        <p:pic>
          <p:nvPicPr>
            <p:cNvPr id="34" name="Graphic 33">
              <a:extLst>
                <a:ext uri="{FF2B5EF4-FFF2-40B4-BE49-F238E27FC236}">
                  <a16:creationId xmlns:a16="http://schemas.microsoft.com/office/drawing/2014/main" id="{00BBB72E-3F47-427F-B808-861AFE5F4C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172903" y="4125430"/>
              <a:ext cx="457200" cy="457200"/>
            </a:xfrm>
            <a:prstGeom prst="rect">
              <a:avLst/>
            </a:prstGeom>
          </p:spPr>
        </p:pic>
      </p:grpSp>
      <p:sp>
        <p:nvSpPr>
          <p:cNvPr id="10" name="Text Box 3">
            <a:extLst>
              <a:ext uri="{FF2B5EF4-FFF2-40B4-BE49-F238E27FC236}">
                <a16:creationId xmlns:a16="http://schemas.microsoft.com/office/drawing/2014/main" id="{4315C778-4BE4-4D14-B4B0-23A4273D0E96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7120596" y="6564313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algn="r" defTabSz="932111" eaLnBrk="0" hangingPunct="0"/>
            <a:r>
              <a:rPr lang="en-US" sz="700">
                <a:solidFill>
                  <a:schemeClr val="accent5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904547296"/>
      </p:ext>
    </p:extLst>
  </p:cSld>
  <p:clrMapOvr>
    <a:masterClrMapping/>
  </p:clrMapOvr>
  <p:transition>
    <p:fade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-Study-Summary-Biz-Process-A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ircle1">
            <a:extLst>
              <a:ext uri="{FF2B5EF4-FFF2-40B4-BE49-F238E27FC236}">
                <a16:creationId xmlns:a16="http://schemas.microsoft.com/office/drawing/2014/main" id="{71675850-C953-4EAC-8C38-9C5F9B906D87}"/>
              </a:ext>
            </a:extLst>
          </p:cNvPr>
          <p:cNvSpPr/>
          <p:nvPr/>
        </p:nvSpPr>
        <p:spPr bwMode="auto">
          <a:xfrm>
            <a:off x="293688" y="292100"/>
            <a:ext cx="640080" cy="64008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5072" tIns="172058" rIns="215072" bIns="172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50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22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436688"/>
            <a:ext cx="3328416" cy="861774"/>
          </a:xfrm>
        </p:spPr>
        <p:txBody>
          <a:bodyPr/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54714" y="458252"/>
            <a:ext cx="2959187" cy="307777"/>
          </a:xfrm>
        </p:spPr>
        <p:txBody>
          <a:bodyPr wrap="square" lIns="91440" anchor="ctr" anchorCtr="0">
            <a:sp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Section title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03397-E29D-4A36-B170-1D632A4C3A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584201" y="5984950"/>
            <a:ext cx="1371600" cy="294140"/>
          </a:xfrm>
          <a:prstGeom prst="rect">
            <a:avLst/>
          </a:prstGeom>
        </p:spPr>
      </p:pic>
      <p:sp>
        <p:nvSpPr>
          <p:cNvPr id="19" name="Robot_E99A" title="Icon of a robot">
            <a:extLst>
              <a:ext uri="{FF2B5EF4-FFF2-40B4-BE49-F238E27FC236}">
                <a16:creationId xmlns:a16="http://schemas.microsoft.com/office/drawing/2014/main" id="{D1B0A5B9-6186-4055-AE74-6FEC70C38034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472202" y="429261"/>
            <a:ext cx="283052" cy="365760"/>
          </a:xfrm>
          <a:custGeom>
            <a:avLst/>
            <a:gdLst>
              <a:gd name="T0" fmla="*/ 1750 w 3000"/>
              <a:gd name="T1" fmla="*/ 250 h 3875"/>
              <a:gd name="T2" fmla="*/ 1500 w 3000"/>
              <a:gd name="T3" fmla="*/ 500 h 3875"/>
              <a:gd name="T4" fmla="*/ 1250 w 3000"/>
              <a:gd name="T5" fmla="*/ 250 h 3875"/>
              <a:gd name="T6" fmla="*/ 1500 w 3000"/>
              <a:gd name="T7" fmla="*/ 0 h 3875"/>
              <a:gd name="T8" fmla="*/ 1750 w 3000"/>
              <a:gd name="T9" fmla="*/ 250 h 3875"/>
              <a:gd name="T10" fmla="*/ 2500 w 3000"/>
              <a:gd name="T11" fmla="*/ 2074 h 3875"/>
              <a:gd name="T12" fmla="*/ 2500 w 3000"/>
              <a:gd name="T13" fmla="*/ 1176 h 3875"/>
              <a:gd name="T14" fmla="*/ 2324 w 3000"/>
              <a:gd name="T15" fmla="*/ 1000 h 3875"/>
              <a:gd name="T16" fmla="*/ 676 w 3000"/>
              <a:gd name="T17" fmla="*/ 1000 h 3875"/>
              <a:gd name="T18" fmla="*/ 500 w 3000"/>
              <a:gd name="T19" fmla="*/ 1176 h 3875"/>
              <a:gd name="T20" fmla="*/ 500 w 3000"/>
              <a:gd name="T21" fmla="*/ 2074 h 3875"/>
              <a:gd name="T22" fmla="*/ 676 w 3000"/>
              <a:gd name="T23" fmla="*/ 2250 h 3875"/>
              <a:gd name="T24" fmla="*/ 2324 w 3000"/>
              <a:gd name="T25" fmla="*/ 2250 h 3875"/>
              <a:gd name="T26" fmla="*/ 2500 w 3000"/>
              <a:gd name="T27" fmla="*/ 2074 h 3875"/>
              <a:gd name="T28" fmla="*/ 3000 w 3000"/>
              <a:gd name="T29" fmla="*/ 3875 h 3875"/>
              <a:gd name="T30" fmla="*/ 3000 w 3000"/>
              <a:gd name="T31" fmla="*/ 2958 h 3875"/>
              <a:gd name="T32" fmla="*/ 2792 w 3000"/>
              <a:gd name="T33" fmla="*/ 2750 h 3875"/>
              <a:gd name="T34" fmla="*/ 208 w 3000"/>
              <a:gd name="T35" fmla="*/ 2750 h 3875"/>
              <a:gd name="T36" fmla="*/ 0 w 3000"/>
              <a:gd name="T37" fmla="*/ 2958 h 3875"/>
              <a:gd name="T38" fmla="*/ 0 w 3000"/>
              <a:gd name="T39" fmla="*/ 3875 h 3875"/>
              <a:gd name="T40" fmla="*/ 1000 w 3000"/>
              <a:gd name="T41" fmla="*/ 2250 h 3875"/>
              <a:gd name="T42" fmla="*/ 1000 w 3000"/>
              <a:gd name="T43" fmla="*/ 2750 h 3875"/>
              <a:gd name="T44" fmla="*/ 1500 w 3000"/>
              <a:gd name="T45" fmla="*/ 500 h 3875"/>
              <a:gd name="T46" fmla="*/ 1500 w 3000"/>
              <a:gd name="T47" fmla="*/ 1000 h 3875"/>
              <a:gd name="T48" fmla="*/ 2000 w 3000"/>
              <a:gd name="T49" fmla="*/ 2250 h 3875"/>
              <a:gd name="T50" fmla="*/ 2000 w 3000"/>
              <a:gd name="T51" fmla="*/ 2750 h 3875"/>
              <a:gd name="T52" fmla="*/ 875 w 3000"/>
              <a:gd name="T53" fmla="*/ 1500 h 3875"/>
              <a:gd name="T54" fmla="*/ 1125 w 3000"/>
              <a:gd name="T55" fmla="*/ 1500 h 3875"/>
              <a:gd name="T56" fmla="*/ 1875 w 3000"/>
              <a:gd name="T57" fmla="*/ 1500 h 3875"/>
              <a:gd name="T58" fmla="*/ 2125 w 3000"/>
              <a:gd name="T59" fmla="*/ 1500 h 3875"/>
              <a:gd name="T60" fmla="*/ 381 w 3000"/>
              <a:gd name="T61" fmla="*/ 1375 h 3875"/>
              <a:gd name="T62" fmla="*/ 381 w 3000"/>
              <a:gd name="T63" fmla="*/ 1875 h 3875"/>
              <a:gd name="T64" fmla="*/ 2624 w 3000"/>
              <a:gd name="T65" fmla="*/ 1375 h 3875"/>
              <a:gd name="T66" fmla="*/ 2624 w 3000"/>
              <a:gd name="T67" fmla="*/ 1875 h 38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000" h="3875">
                <a:moveTo>
                  <a:pt x="1750" y="250"/>
                </a:moveTo>
                <a:cubicBezTo>
                  <a:pt x="1750" y="388"/>
                  <a:pt x="1638" y="500"/>
                  <a:pt x="1500" y="500"/>
                </a:cubicBezTo>
                <a:cubicBezTo>
                  <a:pt x="1362" y="500"/>
                  <a:pt x="1250" y="388"/>
                  <a:pt x="1250" y="250"/>
                </a:cubicBezTo>
                <a:cubicBezTo>
                  <a:pt x="1250" y="112"/>
                  <a:pt x="1362" y="0"/>
                  <a:pt x="1500" y="0"/>
                </a:cubicBezTo>
                <a:cubicBezTo>
                  <a:pt x="1638" y="0"/>
                  <a:pt x="1750" y="112"/>
                  <a:pt x="1750" y="250"/>
                </a:cubicBezTo>
                <a:close/>
                <a:moveTo>
                  <a:pt x="2500" y="2074"/>
                </a:moveTo>
                <a:cubicBezTo>
                  <a:pt x="2500" y="1176"/>
                  <a:pt x="2500" y="1176"/>
                  <a:pt x="2500" y="1176"/>
                </a:cubicBezTo>
                <a:cubicBezTo>
                  <a:pt x="2500" y="1079"/>
                  <a:pt x="2421" y="1000"/>
                  <a:pt x="2324" y="1000"/>
                </a:cubicBezTo>
                <a:cubicBezTo>
                  <a:pt x="676" y="1000"/>
                  <a:pt x="676" y="1000"/>
                  <a:pt x="676" y="1000"/>
                </a:cubicBezTo>
                <a:cubicBezTo>
                  <a:pt x="579" y="1000"/>
                  <a:pt x="500" y="1079"/>
                  <a:pt x="500" y="1176"/>
                </a:cubicBezTo>
                <a:cubicBezTo>
                  <a:pt x="500" y="2074"/>
                  <a:pt x="500" y="2074"/>
                  <a:pt x="500" y="2074"/>
                </a:cubicBezTo>
                <a:cubicBezTo>
                  <a:pt x="500" y="2171"/>
                  <a:pt x="579" y="2250"/>
                  <a:pt x="676" y="2250"/>
                </a:cubicBezTo>
                <a:cubicBezTo>
                  <a:pt x="2324" y="2250"/>
                  <a:pt x="2324" y="2250"/>
                  <a:pt x="2324" y="2250"/>
                </a:cubicBezTo>
                <a:cubicBezTo>
                  <a:pt x="2421" y="2250"/>
                  <a:pt x="2500" y="2171"/>
                  <a:pt x="2500" y="2074"/>
                </a:cubicBezTo>
                <a:close/>
                <a:moveTo>
                  <a:pt x="3000" y="3875"/>
                </a:moveTo>
                <a:cubicBezTo>
                  <a:pt x="3000" y="2958"/>
                  <a:pt x="3000" y="2958"/>
                  <a:pt x="3000" y="2958"/>
                </a:cubicBezTo>
                <a:cubicBezTo>
                  <a:pt x="3000" y="2843"/>
                  <a:pt x="2907" y="2750"/>
                  <a:pt x="2792" y="2750"/>
                </a:cubicBezTo>
                <a:cubicBezTo>
                  <a:pt x="208" y="2750"/>
                  <a:pt x="208" y="2750"/>
                  <a:pt x="208" y="2750"/>
                </a:cubicBezTo>
                <a:cubicBezTo>
                  <a:pt x="93" y="2750"/>
                  <a:pt x="0" y="2843"/>
                  <a:pt x="0" y="2958"/>
                </a:cubicBezTo>
                <a:cubicBezTo>
                  <a:pt x="0" y="3875"/>
                  <a:pt x="0" y="3875"/>
                  <a:pt x="0" y="3875"/>
                </a:cubicBezTo>
                <a:moveTo>
                  <a:pt x="1000" y="2250"/>
                </a:moveTo>
                <a:cubicBezTo>
                  <a:pt x="1000" y="2750"/>
                  <a:pt x="1000" y="2750"/>
                  <a:pt x="1000" y="2750"/>
                </a:cubicBezTo>
                <a:moveTo>
                  <a:pt x="1500" y="500"/>
                </a:moveTo>
                <a:cubicBezTo>
                  <a:pt x="1500" y="1000"/>
                  <a:pt x="1500" y="1000"/>
                  <a:pt x="1500" y="1000"/>
                </a:cubicBezTo>
                <a:moveTo>
                  <a:pt x="2000" y="2250"/>
                </a:moveTo>
                <a:cubicBezTo>
                  <a:pt x="2000" y="2750"/>
                  <a:pt x="2000" y="2750"/>
                  <a:pt x="2000" y="2750"/>
                </a:cubicBezTo>
                <a:moveTo>
                  <a:pt x="875" y="1500"/>
                </a:moveTo>
                <a:cubicBezTo>
                  <a:pt x="1125" y="1500"/>
                  <a:pt x="1125" y="1500"/>
                  <a:pt x="1125" y="1500"/>
                </a:cubicBezTo>
                <a:moveTo>
                  <a:pt x="1875" y="1500"/>
                </a:moveTo>
                <a:cubicBezTo>
                  <a:pt x="2125" y="1500"/>
                  <a:pt x="2125" y="1500"/>
                  <a:pt x="2125" y="1500"/>
                </a:cubicBezTo>
                <a:moveTo>
                  <a:pt x="381" y="1375"/>
                </a:moveTo>
                <a:cubicBezTo>
                  <a:pt x="381" y="1875"/>
                  <a:pt x="381" y="1875"/>
                  <a:pt x="381" y="1875"/>
                </a:cubicBezTo>
                <a:moveTo>
                  <a:pt x="2624" y="1375"/>
                </a:moveTo>
                <a:cubicBezTo>
                  <a:pt x="2624" y="1875"/>
                  <a:pt x="2624" y="1875"/>
                  <a:pt x="2624" y="1875"/>
                </a:cubicBezTo>
              </a:path>
            </a:pathLst>
          </a:custGeom>
          <a:noFill/>
          <a:ln w="15875" cap="sq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27" tIns="45713" rIns="91427" bIns="45713" numCol="1" anchor="t" anchorCtr="0" compatLnSpc="1">
            <a:prstTxWarp prst="textNoShape">
              <a:avLst/>
            </a:prstTxWarp>
          </a:bodyPr>
          <a:lstStyle/>
          <a:p>
            <a:endParaRPr lang="en-US" sz="900">
              <a:gradFill>
                <a:gsLst>
                  <a:gs pos="0">
                    <a:srgbClr val="505050"/>
                  </a:gs>
                  <a:gs pos="100000">
                    <a:srgbClr val="505050"/>
                  </a:gs>
                </a:gsLst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1986440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usiness Automation DKblue-Case-Study-Deep-D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12192000" cy="939800"/>
          </a:xfrm>
          <a:prstGeom prst="rect">
            <a:avLst/>
          </a:prstGeom>
          <a:solidFill>
            <a:srgbClr val="002050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63" rIns="0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4200" y="360363"/>
            <a:ext cx="10700795" cy="307777"/>
          </a:xfrm>
          <a:noFill/>
        </p:spPr>
        <p:txBody>
          <a:bodyPr lIns="0" rIns="0"/>
          <a:lstStyle>
            <a:lvl1pPr>
              <a:defRPr sz="2000" spc="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9CD7495-1117-4279-91F2-C4E552289B7D}"/>
              </a:ext>
            </a:extLst>
          </p:cNvPr>
          <p:cNvCxnSpPr>
            <a:cxnSpLocks/>
          </p:cNvCxnSpPr>
          <p:nvPr/>
        </p:nvCxnSpPr>
        <p:spPr>
          <a:xfrm flipH="1">
            <a:off x="-1195232" y="1542394"/>
            <a:ext cx="1195233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571CB73F-CAF6-4C77-A145-DFFBA07CAD6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6774" y="1186378"/>
            <a:ext cx="3474720" cy="276999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rgbClr val="0078D4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buNone/>
              <a:defRPr sz="1600"/>
            </a:lvl2pPr>
            <a:lvl3pPr marL="227077" indent="0">
              <a:buNone/>
              <a:tabLst/>
              <a:defRPr sz="1400"/>
            </a:lvl3pPr>
            <a:lvl4pPr marL="451040" indent="0">
              <a:buNone/>
              <a:defRPr sz="1400"/>
            </a:lvl4pPr>
            <a:lvl5pPr marL="671895" indent="0">
              <a:buNone/>
              <a:tabLst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BCD30C7A-FFA8-47E9-81E1-35475FB56C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1463376"/>
            <a:ext cx="3487738" cy="1415772"/>
          </a:xfrm>
        </p:spPr>
        <p:txBody>
          <a:bodyPr tIns="18288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1pPr>
            <a:lvl2pPr marL="205700" indent="0">
              <a:spcBef>
                <a:spcPts val="60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2pPr>
            <a:lvl3pPr marL="434256" indent="0">
              <a:spcBef>
                <a:spcPts val="60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3pPr>
            <a:lvl4pPr marL="639006" indent="0">
              <a:spcBef>
                <a:spcPts val="60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4pPr>
            <a:lvl5pPr marL="832643" indent="0">
              <a:spcBef>
                <a:spcPts val="60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B1F85FB-480D-4EB0-A5C3-FDD270C2C38E}"/>
              </a:ext>
            </a:extLst>
          </p:cNvPr>
          <p:cNvGrpSpPr/>
          <p:nvPr/>
        </p:nvGrpSpPr>
        <p:grpSpPr>
          <a:xfrm>
            <a:off x="11156480" y="17021"/>
            <a:ext cx="902640" cy="902640"/>
            <a:chOff x="6576996" y="3902710"/>
            <a:chExt cx="902640" cy="902640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C6F45ACB-23EB-4CF5-A36C-D338476D95CF}"/>
                </a:ext>
              </a:extLst>
            </p:cNvPr>
            <p:cNvSpPr/>
            <p:nvPr/>
          </p:nvSpPr>
          <p:spPr bwMode="auto">
            <a:xfrm>
              <a:off x="6576996" y="3902710"/>
              <a:ext cx="902640" cy="902640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650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2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" name="Robot_E99A" title="Icon of a robot">
              <a:extLst>
                <a:ext uri="{FF2B5EF4-FFF2-40B4-BE49-F238E27FC236}">
                  <a16:creationId xmlns:a16="http://schemas.microsoft.com/office/drawing/2014/main" id="{BAA76821-8A54-4C67-9C9E-0C40C4E9E39B}"/>
                </a:ext>
              </a:extLst>
            </p:cNvPr>
            <p:cNvSpPr>
              <a:spLocks noChangeAspect="1" noEditPoints="1"/>
            </p:cNvSpPr>
            <p:nvPr/>
          </p:nvSpPr>
          <p:spPr bwMode="auto">
            <a:xfrm>
              <a:off x="6851409" y="4125430"/>
              <a:ext cx="353815" cy="457200"/>
            </a:xfrm>
            <a:custGeom>
              <a:avLst/>
              <a:gdLst>
                <a:gd name="T0" fmla="*/ 1750 w 3000"/>
                <a:gd name="T1" fmla="*/ 250 h 3875"/>
                <a:gd name="T2" fmla="*/ 1500 w 3000"/>
                <a:gd name="T3" fmla="*/ 500 h 3875"/>
                <a:gd name="T4" fmla="*/ 1250 w 3000"/>
                <a:gd name="T5" fmla="*/ 250 h 3875"/>
                <a:gd name="T6" fmla="*/ 1500 w 3000"/>
                <a:gd name="T7" fmla="*/ 0 h 3875"/>
                <a:gd name="T8" fmla="*/ 1750 w 3000"/>
                <a:gd name="T9" fmla="*/ 250 h 3875"/>
                <a:gd name="T10" fmla="*/ 2500 w 3000"/>
                <a:gd name="T11" fmla="*/ 2074 h 3875"/>
                <a:gd name="T12" fmla="*/ 2500 w 3000"/>
                <a:gd name="T13" fmla="*/ 1176 h 3875"/>
                <a:gd name="T14" fmla="*/ 2324 w 3000"/>
                <a:gd name="T15" fmla="*/ 1000 h 3875"/>
                <a:gd name="T16" fmla="*/ 676 w 3000"/>
                <a:gd name="T17" fmla="*/ 1000 h 3875"/>
                <a:gd name="T18" fmla="*/ 500 w 3000"/>
                <a:gd name="T19" fmla="*/ 1176 h 3875"/>
                <a:gd name="T20" fmla="*/ 500 w 3000"/>
                <a:gd name="T21" fmla="*/ 2074 h 3875"/>
                <a:gd name="T22" fmla="*/ 676 w 3000"/>
                <a:gd name="T23" fmla="*/ 2250 h 3875"/>
                <a:gd name="T24" fmla="*/ 2324 w 3000"/>
                <a:gd name="T25" fmla="*/ 2250 h 3875"/>
                <a:gd name="T26" fmla="*/ 2500 w 3000"/>
                <a:gd name="T27" fmla="*/ 2074 h 3875"/>
                <a:gd name="T28" fmla="*/ 3000 w 3000"/>
                <a:gd name="T29" fmla="*/ 3875 h 3875"/>
                <a:gd name="T30" fmla="*/ 3000 w 3000"/>
                <a:gd name="T31" fmla="*/ 2958 h 3875"/>
                <a:gd name="T32" fmla="*/ 2792 w 3000"/>
                <a:gd name="T33" fmla="*/ 2750 h 3875"/>
                <a:gd name="T34" fmla="*/ 208 w 3000"/>
                <a:gd name="T35" fmla="*/ 2750 h 3875"/>
                <a:gd name="T36" fmla="*/ 0 w 3000"/>
                <a:gd name="T37" fmla="*/ 2958 h 3875"/>
                <a:gd name="T38" fmla="*/ 0 w 3000"/>
                <a:gd name="T39" fmla="*/ 3875 h 3875"/>
                <a:gd name="T40" fmla="*/ 1000 w 3000"/>
                <a:gd name="T41" fmla="*/ 2250 h 3875"/>
                <a:gd name="T42" fmla="*/ 1000 w 3000"/>
                <a:gd name="T43" fmla="*/ 2750 h 3875"/>
                <a:gd name="T44" fmla="*/ 1500 w 3000"/>
                <a:gd name="T45" fmla="*/ 500 h 3875"/>
                <a:gd name="T46" fmla="*/ 1500 w 3000"/>
                <a:gd name="T47" fmla="*/ 1000 h 3875"/>
                <a:gd name="T48" fmla="*/ 2000 w 3000"/>
                <a:gd name="T49" fmla="*/ 2250 h 3875"/>
                <a:gd name="T50" fmla="*/ 2000 w 3000"/>
                <a:gd name="T51" fmla="*/ 2750 h 3875"/>
                <a:gd name="T52" fmla="*/ 875 w 3000"/>
                <a:gd name="T53" fmla="*/ 1500 h 3875"/>
                <a:gd name="T54" fmla="*/ 1125 w 3000"/>
                <a:gd name="T55" fmla="*/ 1500 h 3875"/>
                <a:gd name="T56" fmla="*/ 1875 w 3000"/>
                <a:gd name="T57" fmla="*/ 1500 h 3875"/>
                <a:gd name="T58" fmla="*/ 2125 w 3000"/>
                <a:gd name="T59" fmla="*/ 1500 h 3875"/>
                <a:gd name="T60" fmla="*/ 381 w 3000"/>
                <a:gd name="T61" fmla="*/ 1375 h 3875"/>
                <a:gd name="T62" fmla="*/ 381 w 3000"/>
                <a:gd name="T63" fmla="*/ 1875 h 3875"/>
                <a:gd name="T64" fmla="*/ 2624 w 3000"/>
                <a:gd name="T65" fmla="*/ 1375 h 3875"/>
                <a:gd name="T66" fmla="*/ 2624 w 3000"/>
                <a:gd name="T67" fmla="*/ 1875 h 3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000" h="3875">
                  <a:moveTo>
                    <a:pt x="1750" y="250"/>
                  </a:moveTo>
                  <a:cubicBezTo>
                    <a:pt x="1750" y="388"/>
                    <a:pt x="1638" y="500"/>
                    <a:pt x="1500" y="500"/>
                  </a:cubicBezTo>
                  <a:cubicBezTo>
                    <a:pt x="1362" y="500"/>
                    <a:pt x="1250" y="388"/>
                    <a:pt x="1250" y="250"/>
                  </a:cubicBezTo>
                  <a:cubicBezTo>
                    <a:pt x="1250" y="112"/>
                    <a:pt x="1362" y="0"/>
                    <a:pt x="1500" y="0"/>
                  </a:cubicBezTo>
                  <a:cubicBezTo>
                    <a:pt x="1638" y="0"/>
                    <a:pt x="1750" y="112"/>
                    <a:pt x="1750" y="250"/>
                  </a:cubicBezTo>
                  <a:close/>
                  <a:moveTo>
                    <a:pt x="2500" y="2074"/>
                  </a:moveTo>
                  <a:cubicBezTo>
                    <a:pt x="2500" y="1176"/>
                    <a:pt x="2500" y="1176"/>
                    <a:pt x="2500" y="1176"/>
                  </a:cubicBezTo>
                  <a:cubicBezTo>
                    <a:pt x="2500" y="1079"/>
                    <a:pt x="2421" y="1000"/>
                    <a:pt x="2324" y="1000"/>
                  </a:cubicBezTo>
                  <a:cubicBezTo>
                    <a:pt x="676" y="1000"/>
                    <a:pt x="676" y="1000"/>
                    <a:pt x="676" y="1000"/>
                  </a:cubicBezTo>
                  <a:cubicBezTo>
                    <a:pt x="579" y="1000"/>
                    <a:pt x="500" y="1079"/>
                    <a:pt x="500" y="1176"/>
                  </a:cubicBezTo>
                  <a:cubicBezTo>
                    <a:pt x="500" y="2074"/>
                    <a:pt x="500" y="2074"/>
                    <a:pt x="500" y="2074"/>
                  </a:cubicBezTo>
                  <a:cubicBezTo>
                    <a:pt x="500" y="2171"/>
                    <a:pt x="579" y="2250"/>
                    <a:pt x="676" y="2250"/>
                  </a:cubicBezTo>
                  <a:cubicBezTo>
                    <a:pt x="2324" y="2250"/>
                    <a:pt x="2324" y="2250"/>
                    <a:pt x="2324" y="2250"/>
                  </a:cubicBezTo>
                  <a:cubicBezTo>
                    <a:pt x="2421" y="2250"/>
                    <a:pt x="2500" y="2171"/>
                    <a:pt x="2500" y="2074"/>
                  </a:cubicBezTo>
                  <a:close/>
                  <a:moveTo>
                    <a:pt x="3000" y="3875"/>
                  </a:moveTo>
                  <a:cubicBezTo>
                    <a:pt x="3000" y="2958"/>
                    <a:pt x="3000" y="2958"/>
                    <a:pt x="3000" y="2958"/>
                  </a:cubicBezTo>
                  <a:cubicBezTo>
                    <a:pt x="3000" y="2843"/>
                    <a:pt x="2907" y="2750"/>
                    <a:pt x="2792" y="2750"/>
                  </a:cubicBezTo>
                  <a:cubicBezTo>
                    <a:pt x="208" y="2750"/>
                    <a:pt x="208" y="2750"/>
                    <a:pt x="208" y="2750"/>
                  </a:cubicBezTo>
                  <a:cubicBezTo>
                    <a:pt x="93" y="2750"/>
                    <a:pt x="0" y="2843"/>
                    <a:pt x="0" y="2958"/>
                  </a:cubicBezTo>
                  <a:cubicBezTo>
                    <a:pt x="0" y="3875"/>
                    <a:pt x="0" y="3875"/>
                    <a:pt x="0" y="3875"/>
                  </a:cubicBezTo>
                  <a:moveTo>
                    <a:pt x="1000" y="2250"/>
                  </a:moveTo>
                  <a:cubicBezTo>
                    <a:pt x="1000" y="2750"/>
                    <a:pt x="1000" y="2750"/>
                    <a:pt x="1000" y="2750"/>
                  </a:cubicBezTo>
                  <a:moveTo>
                    <a:pt x="1500" y="500"/>
                  </a:moveTo>
                  <a:cubicBezTo>
                    <a:pt x="1500" y="1000"/>
                    <a:pt x="1500" y="1000"/>
                    <a:pt x="1500" y="1000"/>
                  </a:cubicBezTo>
                  <a:moveTo>
                    <a:pt x="2000" y="2250"/>
                  </a:moveTo>
                  <a:cubicBezTo>
                    <a:pt x="2000" y="2750"/>
                    <a:pt x="2000" y="2750"/>
                    <a:pt x="2000" y="2750"/>
                  </a:cubicBezTo>
                  <a:moveTo>
                    <a:pt x="875" y="1500"/>
                  </a:moveTo>
                  <a:cubicBezTo>
                    <a:pt x="1125" y="1500"/>
                    <a:pt x="1125" y="1500"/>
                    <a:pt x="1125" y="1500"/>
                  </a:cubicBezTo>
                  <a:moveTo>
                    <a:pt x="1875" y="1500"/>
                  </a:moveTo>
                  <a:cubicBezTo>
                    <a:pt x="2125" y="1500"/>
                    <a:pt x="2125" y="1500"/>
                    <a:pt x="2125" y="1500"/>
                  </a:cubicBezTo>
                  <a:moveTo>
                    <a:pt x="381" y="1375"/>
                  </a:moveTo>
                  <a:cubicBezTo>
                    <a:pt x="381" y="1875"/>
                    <a:pt x="381" y="1875"/>
                    <a:pt x="381" y="1875"/>
                  </a:cubicBezTo>
                  <a:moveTo>
                    <a:pt x="2624" y="1375"/>
                  </a:moveTo>
                  <a:cubicBezTo>
                    <a:pt x="2624" y="1875"/>
                    <a:pt x="2624" y="1875"/>
                    <a:pt x="2624" y="1875"/>
                  </a:cubicBezTo>
                </a:path>
              </a:pathLst>
            </a:custGeom>
            <a:noFill/>
            <a:ln w="19050" cap="sq">
              <a:solidFill>
                <a:schemeClr val="bg1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900">
                <a:gradFill>
                  <a:gsLst>
                    <a:gs pos="0">
                      <a:srgbClr val="505050"/>
                    </a:gs>
                    <a:gs pos="100000">
                      <a:srgbClr val="505050"/>
                    </a:gs>
                  </a:gsLst>
                </a:gradFill>
              </a:endParaRPr>
            </a:p>
          </p:txBody>
        </p:sp>
      </p:grpSp>
      <p:sp>
        <p:nvSpPr>
          <p:cNvPr id="10" name="Text Box 3">
            <a:extLst>
              <a:ext uri="{FF2B5EF4-FFF2-40B4-BE49-F238E27FC236}">
                <a16:creationId xmlns:a16="http://schemas.microsoft.com/office/drawing/2014/main" id="{08751647-8EAF-4E76-A81B-DCE277E93FD4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7120596" y="6564313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algn="r" defTabSz="932111" eaLnBrk="0" hangingPunct="0"/>
            <a:r>
              <a:rPr lang="en-US" sz="700">
                <a:solidFill>
                  <a:schemeClr val="accent5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2760999761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se-Study-Summary-Risk-Manag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436688"/>
            <a:ext cx="3328416" cy="861774"/>
          </a:xfrm>
        </p:spPr>
        <p:txBody>
          <a:bodyPr/>
          <a:lstStyle>
            <a:lvl1pPr>
              <a:defRPr sz="2800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954714" y="458252"/>
            <a:ext cx="2959187" cy="307777"/>
          </a:xfrm>
        </p:spPr>
        <p:txBody>
          <a:bodyPr wrap="square" lIns="91440" anchor="ctr" anchorCtr="0">
            <a:spAutoFit/>
          </a:bodyPr>
          <a:lstStyle>
            <a:lvl1pPr marL="0" indent="0">
              <a:buNone/>
              <a:defRPr sz="2000" b="0">
                <a:solidFill>
                  <a:schemeClr val="accent1"/>
                </a:solidFill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Section title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703397-E29D-4A36-B170-1D632A4C3A8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invGray">
          <a:xfrm>
            <a:off x="584201" y="5984950"/>
            <a:ext cx="1371600" cy="294140"/>
          </a:xfrm>
          <a:prstGeom prst="rect">
            <a:avLst/>
          </a:prstGeom>
        </p:spPr>
      </p:pic>
      <p:sp>
        <p:nvSpPr>
          <p:cNvPr id="12" name="circle1">
            <a:extLst>
              <a:ext uri="{FF2B5EF4-FFF2-40B4-BE49-F238E27FC236}">
                <a16:creationId xmlns:a16="http://schemas.microsoft.com/office/drawing/2014/main" id="{F117790C-8A28-46F6-8D0D-F3A5B480CD42}"/>
              </a:ext>
            </a:extLst>
          </p:cNvPr>
          <p:cNvSpPr/>
          <p:nvPr/>
        </p:nvSpPr>
        <p:spPr bwMode="auto">
          <a:xfrm>
            <a:off x="293688" y="292100"/>
            <a:ext cx="640080" cy="640080"/>
          </a:xfrm>
          <a:prstGeom prst="ellipse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ot="0" spcFirstLastPara="0" vertOverflow="overflow" horzOverflow="overflow" vert="horz" wrap="square" lIns="215072" tIns="172058" rIns="215072" bIns="172058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109650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sz="2822" ker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Semilight"/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29D55566-AE02-4BB6-8D7D-8E72856579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30848" y="429261"/>
            <a:ext cx="365760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9220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Risk Management Teal-Case-Study-Deep-Div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 bwMode="auto">
          <a:xfrm>
            <a:off x="0" y="0"/>
            <a:ext cx="12192000" cy="939800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146263" rIns="0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584201" y="360363"/>
            <a:ext cx="10710615" cy="307777"/>
          </a:xfrm>
          <a:noFill/>
        </p:spPr>
        <p:txBody>
          <a:bodyPr lIns="0" rIns="0"/>
          <a:lstStyle>
            <a:lvl1pPr>
              <a:defRPr sz="2000" spc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E8ACFDB-103A-452D-9C65-E43EAA56DF29}"/>
              </a:ext>
            </a:extLst>
          </p:cNvPr>
          <p:cNvCxnSpPr>
            <a:cxnSpLocks/>
          </p:cNvCxnSpPr>
          <p:nvPr/>
        </p:nvCxnSpPr>
        <p:spPr>
          <a:xfrm flipH="1">
            <a:off x="-1195232" y="1542394"/>
            <a:ext cx="1195233" cy="0"/>
          </a:xfrm>
          <a:prstGeom prst="line">
            <a:avLst/>
          </a:prstGeom>
          <a:ln>
            <a:solidFill>
              <a:schemeClr val="tx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 Placeholder 3">
            <a:extLst>
              <a:ext uri="{FF2B5EF4-FFF2-40B4-BE49-F238E27FC236}">
                <a16:creationId xmlns:a16="http://schemas.microsoft.com/office/drawing/2014/main" id="{59BBAAC7-271D-41AB-9D4C-99B59C4790C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6774" y="1186378"/>
            <a:ext cx="3474720" cy="276999"/>
          </a:xfrm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1800" b="1">
                <a:solidFill>
                  <a:schemeClr val="accent1"/>
                </a:solidFill>
                <a:latin typeface="+mj-lt"/>
                <a:cs typeface="Segoe UI Semibold" panose="020B0702040204020203" pitchFamily="34" charset="0"/>
              </a:defRPr>
            </a:lvl1pPr>
            <a:lvl2pPr marL="0" indent="0">
              <a:buNone/>
              <a:defRPr sz="1600"/>
            </a:lvl2pPr>
            <a:lvl3pPr marL="227077" indent="0">
              <a:buNone/>
              <a:tabLst/>
              <a:defRPr sz="1400"/>
            </a:lvl3pPr>
            <a:lvl4pPr marL="451040" indent="0">
              <a:buNone/>
              <a:defRPr sz="1400"/>
            </a:lvl4pPr>
            <a:lvl5pPr marL="671895" indent="0">
              <a:buNone/>
              <a:tabLst/>
              <a:defRPr sz="14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2" name="Text Placeholder 3">
            <a:extLst>
              <a:ext uri="{FF2B5EF4-FFF2-40B4-BE49-F238E27FC236}">
                <a16:creationId xmlns:a16="http://schemas.microsoft.com/office/drawing/2014/main" id="{C4722915-A5CC-4533-A5C4-F411CD69A62F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4200" y="1463376"/>
            <a:ext cx="3487738" cy="1415772"/>
          </a:xfrm>
        </p:spPr>
        <p:txBody>
          <a:bodyPr tIns="182880"/>
          <a:lstStyle>
            <a:lvl1pPr marL="0" indent="0">
              <a:spcBef>
                <a:spcPts val="60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1pPr>
            <a:lvl2pPr marL="205700" indent="0">
              <a:spcBef>
                <a:spcPts val="60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2pPr>
            <a:lvl3pPr marL="434256" indent="0">
              <a:spcBef>
                <a:spcPts val="60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3pPr>
            <a:lvl4pPr marL="639006" indent="0">
              <a:spcBef>
                <a:spcPts val="60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4pPr>
            <a:lvl5pPr marL="832643" indent="0">
              <a:spcBef>
                <a:spcPts val="600"/>
              </a:spcBef>
              <a:buFont typeface="Arial" panose="020B0604020202020204" pitchFamily="34" charset="0"/>
              <a:buNone/>
              <a:defRPr sz="1200"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FD92E65-1E14-418C-A33C-5C66F3008C9F}"/>
              </a:ext>
            </a:extLst>
          </p:cNvPr>
          <p:cNvGrpSpPr/>
          <p:nvPr/>
        </p:nvGrpSpPr>
        <p:grpSpPr>
          <a:xfrm>
            <a:off x="11158068" y="21264"/>
            <a:ext cx="902640" cy="902640"/>
            <a:chOff x="9099180" y="3914470"/>
            <a:chExt cx="902640" cy="902640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C35F93F-5AAE-4FF1-9016-E7BFE33247D7}"/>
                </a:ext>
              </a:extLst>
            </p:cNvPr>
            <p:cNvSpPr/>
            <p:nvPr/>
          </p:nvSpPr>
          <p:spPr bwMode="auto">
            <a:xfrm>
              <a:off x="9099180" y="3914470"/>
              <a:ext cx="902640" cy="902640"/>
            </a:xfrm>
            <a:prstGeom prst="ellipse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ot="0" spcFirstLastPara="0" vertOverflow="overflow" horzOverflow="overflow" vert="horz" wrap="square" lIns="215103" tIns="172082" rIns="215103" bIns="172082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1096503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822" kern="0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latin typeface="Segoe UI Semilight"/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16" name="Graphic 15">
              <a:extLst>
                <a:ext uri="{FF2B5EF4-FFF2-40B4-BE49-F238E27FC236}">
                  <a16:creationId xmlns:a16="http://schemas.microsoft.com/office/drawing/2014/main" id="{EF19F750-F2BE-49D3-A3DC-E69B302257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321900" y="4137190"/>
              <a:ext cx="457200" cy="457200"/>
            </a:xfrm>
            <a:prstGeom prst="rect">
              <a:avLst/>
            </a:prstGeom>
          </p:spPr>
        </p:pic>
      </p:grpSp>
      <p:sp>
        <p:nvSpPr>
          <p:cNvPr id="10" name="Text Box 3">
            <a:extLst>
              <a:ext uri="{FF2B5EF4-FFF2-40B4-BE49-F238E27FC236}">
                <a16:creationId xmlns:a16="http://schemas.microsoft.com/office/drawing/2014/main" id="{B2806931-D6B7-4D4C-927F-A27BC0DE80FA}"/>
              </a:ext>
            </a:extLst>
          </p:cNvPr>
          <p:cNvSpPr txBox="1">
            <a:spLocks noChangeArrowheads="1"/>
          </p:cNvSpPr>
          <p:nvPr/>
        </p:nvSpPr>
        <p:spPr bwMode="blackWhite">
          <a:xfrm>
            <a:off x="7120596" y="6564313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algn="r" defTabSz="932111" eaLnBrk="0" hangingPunct="0"/>
            <a:r>
              <a:rPr lang="en-US" sz="700">
                <a:solidFill>
                  <a:schemeClr val="accent5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</p:spTree>
    <p:extLst>
      <p:ext uri="{BB962C8B-B14F-4D97-AF65-F5344CB8AC3E}">
        <p14:creationId xmlns:p14="http://schemas.microsoft.com/office/powerpoint/2010/main" val="1709110271"/>
      </p:ext>
    </p:extLst>
  </p:cSld>
  <p:clrMapOvr>
    <a:masterClrMapping/>
  </p:clrMapOvr>
  <p:transition>
    <p:fade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930385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272">
          <p15:clr>
            <a:srgbClr val="5ACBF0"/>
          </p15:clr>
        </p15:guide>
        <p15:guide id="2" orient="horz" pos="904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5" y="620428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7"/>
              </a:lnSpc>
              <a:defRPr sz="2745" strike="noStrike">
                <a:solidFill>
                  <a:srgbClr val="2F2F2F"/>
                </a:solidFill>
              </a:defRPr>
            </a:lvl1pPr>
          </a:lstStyle>
          <a:p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3228544285"/>
      </p:ext>
    </p:extLst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D3453B0B-33DE-4ED0-A610-D76D0E61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black">
          <a:xfrm>
            <a:off x="584200" y="585789"/>
            <a:ext cx="1366440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7977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600" spc="-50" baseline="0">
                <a:gradFill>
                  <a:gsLst>
                    <a:gs pos="62564">
                      <a:schemeClr val="tx1"/>
                    </a:gs>
                    <a:gs pos="55000">
                      <a:schemeClr val="tx1"/>
                    </a:gs>
                  </a:gsLst>
                  <a:lin ang="5400000" scaled="0"/>
                </a:gra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30777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2000" spc="0" baseline="0">
                <a:gradFill>
                  <a:gsLst>
                    <a:gs pos="91000">
                      <a:schemeClr val="tx1"/>
                    </a:gs>
                    <a:gs pos="0">
                      <a:schemeClr val="tx1"/>
                    </a:gs>
                  </a:gsLst>
                  <a:lin ang="5400000" scaled="0"/>
                </a:gra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21946159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69"/>
            <a:ext cx="11018520" cy="1612768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32653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84200" y="1435497"/>
            <a:ext cx="11018520" cy="161276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93566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797086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5278796-7B84-4D67-88CD-BF78BB06D21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89914" y="1437481"/>
            <a:ext cx="5212080" cy="1649682"/>
          </a:xfrm>
        </p:spPr>
        <p:txBody>
          <a:bodyPr wrap="square">
            <a:spAutoFit/>
          </a:bodyPr>
          <a:lstStyle>
            <a:lvl1pPr marL="231730" indent="-23173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Char char=""/>
              <a:defRPr sz="2800" b="0">
                <a:latin typeface="Segoe UI Semilight" panose="020B0402040204020203" pitchFamily="34" charset="0"/>
                <a:cs typeface="Segoe UI Semilight" panose="020B0402040204020203" pitchFamily="34" charset="0"/>
              </a:defRPr>
            </a:lvl1pPr>
            <a:lvl2pPr marL="426956" indent="-171417">
              <a:buFont typeface="Wingdings" panose="05000000000000000000" pitchFamily="2" charset="2"/>
              <a:buChar char=""/>
              <a:defRPr sz="2000" b="0"/>
            </a:lvl2pPr>
            <a:lvl3pPr marL="639640" indent="-188876">
              <a:buFont typeface="Wingdings" panose="05000000000000000000" pitchFamily="2" charset="2"/>
              <a:buChar char=""/>
              <a:tabLst/>
              <a:defRPr sz="1600" b="0"/>
            </a:lvl3pPr>
            <a:lvl4pPr marL="828516" indent="-176180">
              <a:buFont typeface="Wingdings" panose="05000000000000000000" pitchFamily="2" charset="2"/>
              <a:buChar char=""/>
              <a:defRPr sz="1400" b="0"/>
            </a:lvl4pPr>
            <a:lvl5pPr marL="1023741" indent="-169830">
              <a:buFont typeface="Wingdings" panose="05000000000000000000" pitchFamily="2" charset="2"/>
              <a:buChar char=""/>
              <a:tabLst/>
              <a:defRPr sz="1400" b="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763370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2754DF-CB0E-46F9-AA3C-00BC673EB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760785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900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image" Target="../media/image1.emf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49" name="NEW Brand Colors 2018">
            <a:extLst>
              <a:ext uri="{FF2B5EF4-FFF2-40B4-BE49-F238E27FC236}">
                <a16:creationId xmlns:a16="http://schemas.microsoft.com/office/drawing/2014/main" id="{9D5783B5-1069-4509-929A-C02C0B0887F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5400000">
            <a:off x="9288989" y="2942644"/>
            <a:ext cx="6858000" cy="972712"/>
          </a:xfrm>
          <a:prstGeom prst="rect">
            <a:avLst/>
          </a:prstGeom>
        </p:spPr>
      </p:pic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60815AF-0E52-4DA0-AAA3-C166985DE22E}"/>
              </a:ext>
            </a:extLst>
          </p:cNvPr>
          <p:cNvSpPr/>
          <p:nvPr/>
        </p:nvSpPr>
        <p:spPr bwMode="auto">
          <a:xfrm>
            <a:off x="584200" y="-742299"/>
            <a:ext cx="2560320" cy="2704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2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20B185A-3B1B-4C5B-8EB5-6BDC470198AF}"/>
              </a:ext>
            </a:extLst>
          </p:cNvPr>
          <p:cNvSpPr/>
          <p:nvPr/>
        </p:nvSpPr>
        <p:spPr bwMode="auto">
          <a:xfrm>
            <a:off x="3405823" y="-742299"/>
            <a:ext cx="2560320" cy="2704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2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DAD7B440-B0AA-45AC-A747-C18C2244A82E}"/>
              </a:ext>
            </a:extLst>
          </p:cNvPr>
          <p:cNvSpPr/>
          <p:nvPr/>
        </p:nvSpPr>
        <p:spPr bwMode="auto">
          <a:xfrm>
            <a:off x="6227446" y="-742299"/>
            <a:ext cx="2560320" cy="2704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2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AADE8C-2E33-4D48-B32C-A823E183AB3D}"/>
              </a:ext>
            </a:extLst>
          </p:cNvPr>
          <p:cNvSpPr/>
          <p:nvPr/>
        </p:nvSpPr>
        <p:spPr bwMode="auto">
          <a:xfrm>
            <a:off x="9049068" y="-742299"/>
            <a:ext cx="2560320" cy="270414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13927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729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54" name="Group 53">
            <a:extLst>
              <a:ext uri="{FF2B5EF4-FFF2-40B4-BE49-F238E27FC236}">
                <a16:creationId xmlns:a16="http://schemas.microsoft.com/office/drawing/2014/main" id="{09C519C9-B4D1-4C6F-B28D-2C9AE085C02C}"/>
              </a:ext>
            </a:extLst>
          </p:cNvPr>
          <p:cNvGrpSpPr/>
          <p:nvPr/>
        </p:nvGrpSpPr>
        <p:grpSpPr>
          <a:xfrm>
            <a:off x="584200" y="-371842"/>
            <a:ext cx="11025188" cy="274320"/>
            <a:chOff x="457200" y="298470"/>
            <a:chExt cx="11522075" cy="377792"/>
          </a:xfrm>
          <a:solidFill>
            <a:schemeClr val="bg1">
              <a:lumMod val="75000"/>
            </a:schemeClr>
          </a:solidFill>
        </p:grpSpPr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5E8F2DD9-4ECA-4C9D-B7B4-73E3DDF402AD}"/>
                </a:ext>
              </a:extLst>
            </p:cNvPr>
            <p:cNvSpPr/>
            <p:nvPr/>
          </p:nvSpPr>
          <p:spPr bwMode="auto">
            <a:xfrm>
              <a:off x="457200" y="298470"/>
              <a:ext cx="3657600" cy="377792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2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1B62C430-7B7A-4C53-97A3-3496A8C06235}"/>
                </a:ext>
              </a:extLst>
            </p:cNvPr>
            <p:cNvSpPr/>
            <p:nvPr/>
          </p:nvSpPr>
          <p:spPr bwMode="auto">
            <a:xfrm>
              <a:off x="4389438" y="298470"/>
              <a:ext cx="3657600" cy="377792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2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6F0BD401-955C-4234-ABEE-ED33FC7B6CF8}"/>
                </a:ext>
              </a:extLst>
            </p:cNvPr>
            <p:cNvSpPr/>
            <p:nvPr/>
          </p:nvSpPr>
          <p:spPr bwMode="auto">
            <a:xfrm>
              <a:off x="8321675" y="298470"/>
              <a:ext cx="3657600" cy="377792"/>
            </a:xfrm>
            <a:prstGeom prst="rect">
              <a:avLst/>
            </a:prstGeom>
            <a:grpFill/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3927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endParaRPr lang="en-US" sz="1729" err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228125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  <p:sldLayoutId id="2147483685" r:id="rId17"/>
    <p:sldLayoutId id="2147483686" r:id="rId18"/>
    <p:sldLayoutId id="2147483687" r:id="rId19"/>
    <p:sldLayoutId id="2147483688" r:id="rId20"/>
    <p:sldLayoutId id="2147483689" r:id="rId21"/>
    <p:sldLayoutId id="2147483690" r:id="rId22"/>
    <p:sldLayoutId id="2147483691" r:id="rId23"/>
    <p:sldLayoutId id="2147483692" r:id="rId24"/>
    <p:sldLayoutId id="2147483693" r:id="rId25"/>
    <p:sldLayoutId id="2147483694" r:id="rId26"/>
    <p:sldLayoutId id="2147483695" r:id="rId27"/>
    <p:sldLayoutId id="2147483696" r:id="rId28"/>
    <p:sldLayoutId id="2147483697" r:id="rId29"/>
    <p:sldLayoutId id="2147483698" r:id="rId30"/>
    <p:sldLayoutId id="2147483699" r:id="rId31"/>
    <p:sldLayoutId id="2147483700" r:id="rId32"/>
    <p:sldLayoutId id="2147483701" r:id="rId33"/>
    <p:sldLayoutId id="2147483702" r:id="rId34"/>
    <p:sldLayoutId id="2147483703" r:id="rId35"/>
    <p:sldLayoutId id="2147483706" r:id="rId36"/>
    <p:sldLayoutId id="2147483707" r:id="rId37"/>
  </p:sldLayoutIdLst>
  <p:transition>
    <p:fade/>
  </p:transition>
  <p:hf sldNum="0" hdr="0" ftr="0" dt="0"/>
  <p:txStyles>
    <p:titleStyle>
      <a:lvl1pPr algn="l" defTabSz="932563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+mj-lt"/>
          <a:ea typeface="+mn-ea"/>
          <a:cs typeface="Segoe UI" pitchFamily="34" charset="0"/>
        </a:defRPr>
      </a:lvl1pPr>
    </p:titleStyle>
    <p:bodyStyle>
      <a:lvl1pPr marL="228556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Semilight" panose="020B0402040204020203" pitchFamily="34" charset="0"/>
          <a:ea typeface="+mn-ea"/>
          <a:cs typeface="Segoe UI Semilight" panose="020B0402040204020203" pitchFamily="34" charset="0"/>
        </a:defRPr>
      </a:lvl1pPr>
      <a:lvl2pPr marL="457112" marR="0" indent="-22855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2pPr>
      <a:lvl3pPr marL="657099" marR="0" indent="-199986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3pPr>
      <a:lvl4pPr marL="842801" marR="0" indent="-180940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4pPr>
      <a:lvl5pPr marL="1023741" marR="0" indent="-168243" algn="l" defTabSz="932563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+mn-lt"/>
          <a:ea typeface="+mn-ea"/>
          <a:cs typeface="+mn-cs"/>
        </a:defRPr>
      </a:lvl5pPr>
      <a:lvl6pPr marL="2564547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0830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111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3394" indent="-233141" algn="l" defTabSz="932563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28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563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8844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126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408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7689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3970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252" algn="l" defTabSz="93256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pos="2568">
          <p15:clr>
            <a:srgbClr val="C35EA4"/>
          </p15:clr>
        </p15:guide>
        <p15:guide id="32" pos="2736">
          <p15:clr>
            <a:srgbClr val="C35EA4"/>
          </p15:clr>
        </p15:guide>
        <p15:guide id="33" pos="4944">
          <p15:clr>
            <a:srgbClr val="C35EA4"/>
          </p15:clr>
        </p15:guide>
        <p15:guide id="34" pos="5112">
          <p15:clr>
            <a:srgbClr val="C35EA4"/>
          </p15:clr>
        </p15:guide>
        <p15:guide id="35" pos="2147">
          <p15:clr>
            <a:srgbClr val="C35EA4"/>
          </p15:clr>
        </p15:guide>
        <p15:guide id="36" pos="1979">
          <p15:clr>
            <a:srgbClr val="C35EA4"/>
          </p15:clr>
        </p15:guide>
        <p15:guide id="37" pos="3926">
          <p15:clr>
            <a:srgbClr val="C35EA4"/>
          </p15:clr>
        </p15:guide>
        <p15:guide id="38" pos="3757">
          <p15:clr>
            <a:srgbClr val="C35EA4"/>
          </p15:clr>
        </p15:guide>
        <p15:guide id="39" pos="5533">
          <p15:clr>
            <a:srgbClr val="C35EA4"/>
          </p15:clr>
        </p15:guide>
        <p15:guide id="40" pos="5701">
          <p15:clr>
            <a:srgbClr val="C35E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7.sv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image" Target="../media/image3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microsoft.com/office/2007/relationships/hdphoto" Target="../media/hdphoto1.wdp"/><Relationship Id="rId11" Type="http://schemas.microsoft.com/office/2007/relationships/hdphoto" Target="../media/hdphoto2.wdp"/><Relationship Id="rId5" Type="http://schemas.openxmlformats.org/officeDocument/2006/relationships/image" Target="../media/image31.png"/><Relationship Id="rId15" Type="http://schemas.openxmlformats.org/officeDocument/2006/relationships/image" Target="../media/image39.svg"/><Relationship Id="rId10" Type="http://schemas.openxmlformats.org/officeDocument/2006/relationships/image" Target="../media/image35.svg"/><Relationship Id="rId4" Type="http://schemas.openxmlformats.org/officeDocument/2006/relationships/image" Target="../media/image30.svg"/><Relationship Id="rId9" Type="http://schemas.openxmlformats.org/officeDocument/2006/relationships/image" Target="../media/image34.png"/><Relationship Id="rId14" Type="http://schemas.openxmlformats.org/officeDocument/2006/relationships/image" Target="../media/image3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7" Type="http://schemas.openxmlformats.org/officeDocument/2006/relationships/image" Target="../media/image37.sv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6.png"/><Relationship Id="rId5" Type="http://schemas.openxmlformats.org/officeDocument/2006/relationships/image" Target="../media/image39.svg"/><Relationship Id="rId4" Type="http://schemas.openxmlformats.org/officeDocument/2006/relationships/image" Target="../media/image38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5.png"/><Relationship Id="rId18" Type="http://schemas.openxmlformats.org/officeDocument/2006/relationships/customXml" Target="../ink/ink6.xml"/><Relationship Id="rId3" Type="http://schemas.openxmlformats.org/officeDocument/2006/relationships/image" Target="../media/image38.png"/><Relationship Id="rId21" Type="http://schemas.openxmlformats.org/officeDocument/2006/relationships/image" Target="../media/image49.png"/><Relationship Id="rId7" Type="http://schemas.openxmlformats.org/officeDocument/2006/relationships/customXml" Target="../ink/ink1.xml"/><Relationship Id="rId12" Type="http://schemas.openxmlformats.org/officeDocument/2006/relationships/customXml" Target="../ink/ink3.xml"/><Relationship Id="rId17" Type="http://schemas.openxmlformats.org/officeDocument/2006/relationships/image" Target="../media/image47.png"/><Relationship Id="rId25" Type="http://schemas.openxmlformats.org/officeDocument/2006/relationships/image" Target="../media/image51.png"/><Relationship Id="rId2" Type="http://schemas.openxmlformats.org/officeDocument/2006/relationships/image" Target="../media/image41.png"/><Relationship Id="rId16" Type="http://schemas.openxmlformats.org/officeDocument/2006/relationships/customXml" Target="../ink/ink5.xml"/><Relationship Id="rId20" Type="http://schemas.openxmlformats.org/officeDocument/2006/relationships/customXml" Target="../ink/ink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7.svg"/><Relationship Id="rId11" Type="http://schemas.openxmlformats.org/officeDocument/2006/relationships/image" Target="../media/image44.png"/><Relationship Id="rId24" Type="http://schemas.openxmlformats.org/officeDocument/2006/relationships/customXml" Target="../ink/ink9.xml"/><Relationship Id="rId5" Type="http://schemas.openxmlformats.org/officeDocument/2006/relationships/image" Target="../media/image36.png"/><Relationship Id="rId15" Type="http://schemas.openxmlformats.org/officeDocument/2006/relationships/image" Target="../media/image46.png"/><Relationship Id="rId23" Type="http://schemas.openxmlformats.org/officeDocument/2006/relationships/image" Target="../media/image50.png"/><Relationship Id="rId10" Type="http://schemas.openxmlformats.org/officeDocument/2006/relationships/customXml" Target="../ink/ink2.xml"/><Relationship Id="rId19" Type="http://schemas.openxmlformats.org/officeDocument/2006/relationships/image" Target="../media/image48.png"/><Relationship Id="rId4" Type="http://schemas.openxmlformats.org/officeDocument/2006/relationships/image" Target="../media/image39.svg"/><Relationship Id="rId9" Type="http://schemas.openxmlformats.org/officeDocument/2006/relationships/image" Target="../media/image43.png"/><Relationship Id="rId14" Type="http://schemas.openxmlformats.org/officeDocument/2006/relationships/customXml" Target="../ink/ink4.xml"/><Relationship Id="rId22" Type="http://schemas.openxmlformats.org/officeDocument/2006/relationships/customXml" Target="../ink/ink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9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E60200B-4BB6-4651-B92F-A3B090D46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1871544"/>
            <a:ext cx="4167887" cy="1661993"/>
          </a:xfrm>
        </p:spPr>
        <p:txBody>
          <a:bodyPr/>
          <a:lstStyle/>
          <a:p>
            <a:r>
              <a:rPr lang="en-US" dirty="0"/>
              <a:t>Global Specialty Fulfillment at Amazon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EC0D2D49-F48C-4D7D-8A07-53DA96EF102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2" y="3962401"/>
            <a:ext cx="4164583" cy="923330"/>
          </a:xfrm>
        </p:spPr>
        <p:txBody>
          <a:bodyPr/>
          <a:lstStyle/>
          <a:p>
            <a:r>
              <a:rPr lang="en-US" b="1" dirty="0"/>
              <a:t>Lucas A. Meyer </a:t>
            </a:r>
          </a:p>
          <a:p>
            <a:r>
              <a:rPr lang="en-US" dirty="0"/>
              <a:t>Manager, Analytics</a:t>
            </a:r>
          </a:p>
          <a:p>
            <a:r>
              <a:rPr lang="en-US" dirty="0"/>
              <a:t>Amazon</a:t>
            </a:r>
          </a:p>
        </p:txBody>
      </p:sp>
    </p:spTree>
    <p:extLst>
      <p:ext uri="{BB962C8B-B14F-4D97-AF65-F5344CB8AC3E}">
        <p14:creationId xmlns:p14="http://schemas.microsoft.com/office/powerpoint/2010/main" val="3888675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5A3BA7-35C7-4C5C-B330-216EBFFF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Example 1: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343A3-A55A-4E7E-B4A7-184EB2F613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Inbound Workgroup Manager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292BC0-A056-43EA-B192-26CE51367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028" y="0"/>
            <a:ext cx="692635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D8B5E8-D194-4346-BDA9-22DF8043A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58" y="0"/>
            <a:ext cx="7804742" cy="6184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7BBAD-C525-422C-8B5F-6B37220D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12" y="6180161"/>
            <a:ext cx="9198137" cy="6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914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D0066E48-6C4F-42A3-A207-8057EC4DA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Supply Chain</a:t>
            </a:r>
          </a:p>
        </p:txBody>
      </p:sp>
      <p:pic>
        <p:nvPicPr>
          <p:cNvPr id="13" name="Graphic 12" descr="Factory">
            <a:extLst>
              <a:ext uri="{FF2B5EF4-FFF2-40B4-BE49-F238E27FC236}">
                <a16:creationId xmlns:a16="http://schemas.microsoft.com/office/drawing/2014/main" id="{3250FD01-9984-F441-9841-17B5905303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0579" y="3797347"/>
            <a:ext cx="914400" cy="914400"/>
          </a:xfrm>
          <a:prstGeom prst="rect">
            <a:avLst/>
          </a:prstGeom>
        </p:spPr>
      </p:pic>
      <p:sp>
        <p:nvSpPr>
          <p:cNvPr id="14" name="Right Arrow 13">
            <a:extLst>
              <a:ext uri="{FF2B5EF4-FFF2-40B4-BE49-F238E27FC236}">
                <a16:creationId xmlns:a16="http://schemas.microsoft.com/office/drawing/2014/main" id="{C19DD5A0-A6B1-0A45-B61D-048735516426}"/>
              </a:ext>
            </a:extLst>
          </p:cNvPr>
          <p:cNvSpPr/>
          <p:nvPr/>
        </p:nvSpPr>
        <p:spPr bwMode="auto">
          <a:xfrm>
            <a:off x="2158826" y="4254547"/>
            <a:ext cx="737419" cy="27284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A2F9AD5-D794-824C-B298-0DA2FAF084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42382" y="4184493"/>
            <a:ext cx="781049" cy="685799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72B4CBCB-509A-7E48-AACA-FFA9438BD3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605" y="3877644"/>
            <a:ext cx="1054151" cy="753806"/>
          </a:xfrm>
          <a:prstGeom prst="rect">
            <a:avLst/>
          </a:prstGeom>
        </p:spPr>
      </p:pic>
      <p:pic>
        <p:nvPicPr>
          <p:cNvPr id="24" name="Graphic 23" descr="Factory">
            <a:extLst>
              <a:ext uri="{FF2B5EF4-FFF2-40B4-BE49-F238E27FC236}">
                <a16:creationId xmlns:a16="http://schemas.microsoft.com/office/drawing/2014/main" id="{278E7925-F6C6-9647-88A0-2BB8A60B6C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42637" y="5148054"/>
            <a:ext cx="914400" cy="914400"/>
          </a:xfrm>
          <a:prstGeom prst="rect">
            <a:avLst/>
          </a:prstGeom>
        </p:spPr>
      </p:pic>
      <p:sp>
        <p:nvSpPr>
          <p:cNvPr id="25" name="Right Arrow 24">
            <a:extLst>
              <a:ext uri="{FF2B5EF4-FFF2-40B4-BE49-F238E27FC236}">
                <a16:creationId xmlns:a16="http://schemas.microsoft.com/office/drawing/2014/main" id="{61FABD80-DE5B-5A4E-803F-E87E473E3EE5}"/>
              </a:ext>
            </a:extLst>
          </p:cNvPr>
          <p:cNvSpPr/>
          <p:nvPr/>
        </p:nvSpPr>
        <p:spPr bwMode="auto">
          <a:xfrm rot="19186179">
            <a:off x="2157931" y="5011631"/>
            <a:ext cx="737419" cy="27284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7" name="Right Arrow 26">
            <a:extLst>
              <a:ext uri="{FF2B5EF4-FFF2-40B4-BE49-F238E27FC236}">
                <a16:creationId xmlns:a16="http://schemas.microsoft.com/office/drawing/2014/main" id="{78C7577A-91BC-C54D-90B2-D6FC5A69AE81}"/>
              </a:ext>
            </a:extLst>
          </p:cNvPr>
          <p:cNvSpPr/>
          <p:nvPr/>
        </p:nvSpPr>
        <p:spPr bwMode="auto">
          <a:xfrm rot="1983108">
            <a:off x="2207751" y="3419164"/>
            <a:ext cx="737419" cy="27284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8" name="Right Arrow 27">
            <a:extLst>
              <a:ext uri="{FF2B5EF4-FFF2-40B4-BE49-F238E27FC236}">
                <a16:creationId xmlns:a16="http://schemas.microsoft.com/office/drawing/2014/main" id="{A4C0CD82-390E-4B4E-B1C4-1F5D85E73B7C}"/>
              </a:ext>
            </a:extLst>
          </p:cNvPr>
          <p:cNvSpPr/>
          <p:nvPr/>
        </p:nvSpPr>
        <p:spPr bwMode="auto">
          <a:xfrm rot="1181092">
            <a:off x="4480557" y="4348484"/>
            <a:ext cx="737419" cy="272846"/>
          </a:xfrm>
          <a:prstGeom prst="rightArrow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9" name="Right Arrow 28">
            <a:extLst>
              <a:ext uri="{FF2B5EF4-FFF2-40B4-BE49-F238E27FC236}">
                <a16:creationId xmlns:a16="http://schemas.microsoft.com/office/drawing/2014/main" id="{07F12218-3FBF-3447-8853-84D2365ED26D}"/>
              </a:ext>
            </a:extLst>
          </p:cNvPr>
          <p:cNvSpPr/>
          <p:nvPr/>
        </p:nvSpPr>
        <p:spPr bwMode="auto">
          <a:xfrm rot="20259536">
            <a:off x="4088885" y="3594386"/>
            <a:ext cx="1042362" cy="27284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0" name="Right Arrow 29">
            <a:extLst>
              <a:ext uri="{FF2B5EF4-FFF2-40B4-BE49-F238E27FC236}">
                <a16:creationId xmlns:a16="http://schemas.microsoft.com/office/drawing/2014/main" id="{8DB92E83-6149-C645-8F92-D5A926C3BD05}"/>
              </a:ext>
            </a:extLst>
          </p:cNvPr>
          <p:cNvSpPr/>
          <p:nvPr/>
        </p:nvSpPr>
        <p:spPr bwMode="auto">
          <a:xfrm rot="2820609">
            <a:off x="4388481" y="5173862"/>
            <a:ext cx="737419" cy="272846"/>
          </a:xfrm>
          <a:prstGeom prst="rightArrow">
            <a:avLst/>
          </a:prstGeom>
          <a:solidFill>
            <a:schemeClr val="accent2">
              <a:lumMod val="10000"/>
              <a:lumOff val="90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31" name="Graphic 30" descr="Factory">
            <a:extLst>
              <a:ext uri="{FF2B5EF4-FFF2-40B4-BE49-F238E27FC236}">
                <a16:creationId xmlns:a16="http://schemas.microsoft.com/office/drawing/2014/main" id="{82D146B1-F745-8641-8AC8-6790FED135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1635" y="2497706"/>
            <a:ext cx="914400" cy="914400"/>
          </a:xfrm>
          <a:prstGeom prst="rect">
            <a:avLst/>
          </a:prstGeom>
        </p:spPr>
      </p:pic>
      <p:pic>
        <p:nvPicPr>
          <p:cNvPr id="32" name="Graphic 31" descr="Factory">
            <a:extLst>
              <a:ext uri="{FF2B5EF4-FFF2-40B4-BE49-F238E27FC236}">
                <a16:creationId xmlns:a16="http://schemas.microsoft.com/office/drawing/2014/main" id="{E9D1C7C3-F04D-1947-BADB-546D1082F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05283" y="1355309"/>
            <a:ext cx="914400" cy="914400"/>
          </a:xfrm>
          <a:prstGeom prst="rect">
            <a:avLst/>
          </a:prstGeom>
        </p:spPr>
      </p:pic>
      <p:pic>
        <p:nvPicPr>
          <p:cNvPr id="33" name="Graphic 32" descr="Factory">
            <a:extLst>
              <a:ext uri="{FF2B5EF4-FFF2-40B4-BE49-F238E27FC236}">
                <a16:creationId xmlns:a16="http://schemas.microsoft.com/office/drawing/2014/main" id="{14A13263-6D85-704A-8A9A-C9195A9191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7190" y="1355309"/>
            <a:ext cx="914400" cy="9144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DE334EE2-185A-DA4C-9163-FE6067D8CCF9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230895" y="3130602"/>
            <a:ext cx="781049" cy="685799"/>
          </a:xfrm>
          <a:prstGeom prst="rect">
            <a:avLst/>
          </a:prstGeom>
        </p:spPr>
      </p:pic>
      <p:sp>
        <p:nvSpPr>
          <p:cNvPr id="36" name="Right Arrow 35">
            <a:extLst>
              <a:ext uri="{FF2B5EF4-FFF2-40B4-BE49-F238E27FC236}">
                <a16:creationId xmlns:a16="http://schemas.microsoft.com/office/drawing/2014/main" id="{B93187B5-07A4-4540-A55A-03F770F0AA7D}"/>
              </a:ext>
            </a:extLst>
          </p:cNvPr>
          <p:cNvSpPr/>
          <p:nvPr/>
        </p:nvSpPr>
        <p:spPr bwMode="auto">
          <a:xfrm rot="8185665">
            <a:off x="5737578" y="2593808"/>
            <a:ext cx="737419" cy="27284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7" name="Right Arrow 36">
            <a:extLst>
              <a:ext uri="{FF2B5EF4-FFF2-40B4-BE49-F238E27FC236}">
                <a16:creationId xmlns:a16="http://schemas.microsoft.com/office/drawing/2014/main" id="{F2E5DB65-9176-6341-9701-308BBD55E216}"/>
              </a:ext>
            </a:extLst>
          </p:cNvPr>
          <p:cNvSpPr/>
          <p:nvPr/>
        </p:nvSpPr>
        <p:spPr bwMode="auto">
          <a:xfrm rot="3140804">
            <a:off x="5035450" y="2607789"/>
            <a:ext cx="583761" cy="24488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8" name="Right Arrow 37">
            <a:extLst>
              <a:ext uri="{FF2B5EF4-FFF2-40B4-BE49-F238E27FC236}">
                <a16:creationId xmlns:a16="http://schemas.microsoft.com/office/drawing/2014/main" id="{8803AED7-E0C1-5B45-B7AE-62D6008BEC00}"/>
              </a:ext>
            </a:extLst>
          </p:cNvPr>
          <p:cNvSpPr/>
          <p:nvPr/>
        </p:nvSpPr>
        <p:spPr bwMode="auto">
          <a:xfrm rot="1460585">
            <a:off x="6053001" y="3870455"/>
            <a:ext cx="1796174" cy="272846"/>
          </a:xfrm>
          <a:prstGeom prst="rightArrow">
            <a:avLst/>
          </a:prstGeom>
          <a:solidFill>
            <a:schemeClr val="accent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44" name="Graphic 43" descr="User">
            <a:extLst>
              <a:ext uri="{FF2B5EF4-FFF2-40B4-BE49-F238E27FC236}">
                <a16:creationId xmlns:a16="http://schemas.microsoft.com/office/drawing/2014/main" id="{3F0D9A0C-11B9-8240-81CF-FABA637D606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615763" y="4027707"/>
            <a:ext cx="914400" cy="9144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7273A60F-0F0C-CE4C-ABD6-C1BC1C364C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GlowDiffused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212051" y="5227830"/>
            <a:ext cx="781049" cy="685799"/>
          </a:xfrm>
          <a:prstGeom prst="rect">
            <a:avLst/>
          </a:prstGeom>
          <a:solidFill>
            <a:schemeClr val="accent2">
              <a:lumMod val="10000"/>
              <a:lumOff val="90000"/>
            </a:schemeClr>
          </a:solidFill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BA418033-846A-E446-83D2-F16A803881DB}"/>
              </a:ext>
            </a:extLst>
          </p:cNvPr>
          <p:cNvSpPr txBox="1"/>
          <p:nvPr/>
        </p:nvSpPr>
        <p:spPr>
          <a:xfrm>
            <a:off x="1428285" y="3327727"/>
            <a:ext cx="47359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vendor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EF10D9-EA53-A943-B64B-5E4309E94940}"/>
              </a:ext>
            </a:extLst>
          </p:cNvPr>
          <p:cNvSpPr txBox="1"/>
          <p:nvPr/>
        </p:nvSpPr>
        <p:spPr>
          <a:xfrm>
            <a:off x="1150983" y="4619414"/>
            <a:ext cx="47359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vendor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1D04AD5-D30A-B24E-AB90-24827797634E}"/>
              </a:ext>
            </a:extLst>
          </p:cNvPr>
          <p:cNvSpPr txBox="1"/>
          <p:nvPr/>
        </p:nvSpPr>
        <p:spPr>
          <a:xfrm>
            <a:off x="1463041" y="5970121"/>
            <a:ext cx="47359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vendor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F495A875-AC4D-4842-8E00-C6E9FA7328CF}"/>
              </a:ext>
            </a:extLst>
          </p:cNvPr>
          <p:cNvSpPr txBox="1"/>
          <p:nvPr/>
        </p:nvSpPr>
        <p:spPr>
          <a:xfrm>
            <a:off x="4975255" y="2211681"/>
            <a:ext cx="47359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vendor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9B811B1-B67E-1B4A-93E1-6CDFB179C28A}"/>
              </a:ext>
            </a:extLst>
          </p:cNvPr>
          <p:cNvSpPr txBox="1"/>
          <p:nvPr/>
        </p:nvSpPr>
        <p:spPr>
          <a:xfrm>
            <a:off x="6425687" y="2192585"/>
            <a:ext cx="47359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vendor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6D1BD04-8FEE-5347-A008-F6CC40EA9032}"/>
              </a:ext>
            </a:extLst>
          </p:cNvPr>
          <p:cNvSpPr txBox="1"/>
          <p:nvPr/>
        </p:nvSpPr>
        <p:spPr>
          <a:xfrm>
            <a:off x="3863098" y="3305109"/>
            <a:ext cx="968214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transshipment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CA605D0-4CE9-8142-99A2-F46F9179AE59}"/>
              </a:ext>
            </a:extLst>
          </p:cNvPr>
          <p:cNvSpPr txBox="1"/>
          <p:nvPr/>
        </p:nvSpPr>
        <p:spPr>
          <a:xfrm>
            <a:off x="6728323" y="3454584"/>
            <a:ext cx="714939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outbound </a:t>
            </a:r>
            <a:b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shipment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B7DD4B2F-2F16-DC4F-B8C1-589697932CD5}"/>
              </a:ext>
            </a:extLst>
          </p:cNvPr>
          <p:cNvSpPr txBox="1"/>
          <p:nvPr/>
        </p:nvSpPr>
        <p:spPr>
          <a:xfrm>
            <a:off x="2376644" y="2935386"/>
            <a:ext cx="6315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inbound </a:t>
            </a:r>
            <a:b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shipment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8CF6821-81B2-3446-B634-D45EF9429435}"/>
              </a:ext>
            </a:extLst>
          </p:cNvPr>
          <p:cNvSpPr txBox="1"/>
          <p:nvPr/>
        </p:nvSpPr>
        <p:spPr>
          <a:xfrm>
            <a:off x="6422598" y="2576364"/>
            <a:ext cx="63158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inbound </a:t>
            </a:r>
            <a:b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shipment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C060D9D4-BA9F-D847-843E-2901C2F93F34}"/>
              </a:ext>
            </a:extLst>
          </p:cNvPr>
          <p:cNvSpPr txBox="1"/>
          <p:nvPr/>
        </p:nvSpPr>
        <p:spPr>
          <a:xfrm>
            <a:off x="3248727" y="4685626"/>
            <a:ext cx="589905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Hub / dc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C5C64C1-07D9-CC41-9BA5-AEF9FADBDCCD}"/>
              </a:ext>
            </a:extLst>
          </p:cNvPr>
          <p:cNvSpPr txBox="1"/>
          <p:nvPr/>
        </p:nvSpPr>
        <p:spPr>
          <a:xfrm>
            <a:off x="5543264" y="3728154"/>
            <a:ext cx="118622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2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fc</a:t>
            </a:r>
          </a:p>
        </p:txBody>
      </p:sp>
      <p:pic>
        <p:nvPicPr>
          <p:cNvPr id="59" name="Graphic 58" descr="Truck">
            <a:extLst>
              <a:ext uri="{FF2B5EF4-FFF2-40B4-BE49-F238E27FC236}">
                <a16:creationId xmlns:a16="http://schemas.microsoft.com/office/drawing/2014/main" id="{10EBD6C7-1C6B-9A48-B0E3-10C96AACD8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680807" y="2550983"/>
            <a:ext cx="445912" cy="445912"/>
          </a:xfrm>
          <a:prstGeom prst="rect">
            <a:avLst/>
          </a:prstGeom>
        </p:spPr>
      </p:pic>
      <p:pic>
        <p:nvPicPr>
          <p:cNvPr id="61" name="Graphic 60" descr="Car">
            <a:extLst>
              <a:ext uri="{FF2B5EF4-FFF2-40B4-BE49-F238E27FC236}">
                <a16:creationId xmlns:a16="http://schemas.microsoft.com/office/drawing/2014/main" id="{7A715637-5DD4-3845-96EA-535B07ED4D5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546646" y="3933740"/>
            <a:ext cx="535988" cy="535988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9C37D8B8-1266-DA45-870D-42635D1539B5}"/>
              </a:ext>
            </a:extLst>
          </p:cNvPr>
          <p:cNvSpPr txBox="1"/>
          <p:nvPr/>
        </p:nvSpPr>
        <p:spPr>
          <a:xfrm>
            <a:off x="8802403" y="786213"/>
            <a:ext cx="3121555" cy="4001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problem: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How to get things to customers faster and cheaper.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Some solutions: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 warehouses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More inventory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Some better solutions: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Better forecasting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Efficient transportation</a:t>
            </a:r>
          </a:p>
          <a:p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Efficient under the roof</a:t>
            </a:r>
          </a:p>
        </p:txBody>
      </p:sp>
      <p:pic>
        <p:nvPicPr>
          <p:cNvPr id="63" name="Graphic 62" descr="Truck">
            <a:extLst>
              <a:ext uri="{FF2B5EF4-FFF2-40B4-BE49-F238E27FC236}">
                <a16:creationId xmlns:a16="http://schemas.microsoft.com/office/drawing/2014/main" id="{103BAF01-A764-A548-84D1-8D71A6897F1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984505" y="3413323"/>
            <a:ext cx="445912" cy="445912"/>
          </a:xfrm>
          <a:prstGeom prst="rect">
            <a:avLst/>
          </a:prstGeom>
        </p:spPr>
      </p:pic>
      <p:pic>
        <p:nvPicPr>
          <p:cNvPr id="64" name="Graphic 63" descr="Truck">
            <a:extLst>
              <a:ext uri="{FF2B5EF4-FFF2-40B4-BE49-F238E27FC236}">
                <a16:creationId xmlns:a16="http://schemas.microsoft.com/office/drawing/2014/main" id="{E4907A37-101A-A345-96BE-8F7A31E7C6B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078645" y="3435197"/>
            <a:ext cx="445912" cy="44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3416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8565-3FCC-C943-B6DF-E2ECC251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Under the roof</a:t>
            </a:r>
          </a:p>
        </p:txBody>
      </p:sp>
      <p:pic>
        <p:nvPicPr>
          <p:cNvPr id="2050" name="Picture 2" descr="A new group thinks Amazon is 'too big to govern' and wants to lead the  resistance">
            <a:extLst>
              <a:ext uri="{FF2B5EF4-FFF2-40B4-BE49-F238E27FC236}">
                <a16:creationId xmlns:a16="http://schemas.microsoft.com/office/drawing/2014/main" id="{5550C024-84A0-344F-8440-6F95CC47D3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6539" y="1856707"/>
            <a:ext cx="5001772" cy="3329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F756E9-1434-C14B-A400-375180C13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45"/>
          <a:stretch/>
        </p:blipFill>
        <p:spPr>
          <a:xfrm>
            <a:off x="344565" y="2323475"/>
            <a:ext cx="6482915" cy="3261298"/>
          </a:xfrm>
          <a:prstGeom prst="rect">
            <a:avLst/>
          </a:prstGeom>
        </p:spPr>
      </p:pic>
      <p:pic>
        <p:nvPicPr>
          <p:cNvPr id="5" name="Graphic 4" descr="Car">
            <a:extLst>
              <a:ext uri="{FF2B5EF4-FFF2-40B4-BE49-F238E27FC236}">
                <a16:creationId xmlns:a16="http://schemas.microsoft.com/office/drawing/2014/main" id="{D5D78171-2782-AF43-A829-BD9FEFCE01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31500" y="5127573"/>
            <a:ext cx="914400" cy="914400"/>
          </a:xfrm>
          <a:prstGeom prst="rect">
            <a:avLst/>
          </a:prstGeom>
        </p:spPr>
      </p:pic>
      <p:pic>
        <p:nvPicPr>
          <p:cNvPr id="7" name="Graphic 6" descr="Truck">
            <a:extLst>
              <a:ext uri="{FF2B5EF4-FFF2-40B4-BE49-F238E27FC236}">
                <a16:creationId xmlns:a16="http://schemas.microsoft.com/office/drawing/2014/main" id="{2D6D70D6-7D75-CD45-95E8-1BF8DB8CBFF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29325" y="14090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702084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38565-3FCC-C943-B6DF-E2ECC2511A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Inbound Workgroup Manager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CF756E9-1434-C14B-A400-375180C13E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845"/>
          <a:stretch/>
        </p:blipFill>
        <p:spPr>
          <a:xfrm>
            <a:off x="337070" y="1925598"/>
            <a:ext cx="6482915" cy="3261298"/>
          </a:xfrm>
          <a:prstGeom prst="rect">
            <a:avLst/>
          </a:prstGeom>
        </p:spPr>
      </p:pic>
      <p:pic>
        <p:nvPicPr>
          <p:cNvPr id="5" name="Graphic 4" descr="Car">
            <a:extLst>
              <a:ext uri="{FF2B5EF4-FFF2-40B4-BE49-F238E27FC236}">
                <a16:creationId xmlns:a16="http://schemas.microsoft.com/office/drawing/2014/main" id="{D5D78171-2782-AF43-A829-BD9FEFCE01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324005" y="4729696"/>
            <a:ext cx="914400" cy="914400"/>
          </a:xfrm>
          <a:prstGeom prst="rect">
            <a:avLst/>
          </a:prstGeom>
        </p:spPr>
      </p:pic>
      <p:pic>
        <p:nvPicPr>
          <p:cNvPr id="7" name="Graphic 6" descr="Truck">
            <a:extLst>
              <a:ext uri="{FF2B5EF4-FFF2-40B4-BE49-F238E27FC236}">
                <a16:creationId xmlns:a16="http://schemas.microsoft.com/office/drawing/2014/main" id="{2D6D70D6-7D75-CD45-95E8-1BF8DB8CBF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21830" y="1011198"/>
            <a:ext cx="914400" cy="9144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04E15715-159D-7644-A631-68210BED8C76}"/>
                  </a:ext>
                </a:extLst>
              </p14:cNvPr>
              <p14:cNvContentPartPr/>
              <p14:nvPr/>
            </p14:nvContentPartPr>
            <p14:xfrm>
              <a:off x="740255" y="1169185"/>
              <a:ext cx="3422520" cy="24062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04E15715-159D-7644-A631-68210BED8C7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722255" y="1151185"/>
                <a:ext cx="3458160" cy="244188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Picture 7">
            <a:extLst>
              <a:ext uri="{FF2B5EF4-FFF2-40B4-BE49-F238E27FC236}">
                <a16:creationId xmlns:a16="http://schemas.microsoft.com/office/drawing/2014/main" id="{0B83E861-88FE-7146-993E-9EBBCACF02B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101560" y="1925598"/>
            <a:ext cx="4680481" cy="2912804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32DEA466-6866-9A4A-879C-1C5EC6EC2D14}"/>
              </a:ext>
            </a:extLst>
          </p:cNvPr>
          <p:cNvGrpSpPr/>
          <p:nvPr/>
        </p:nvGrpSpPr>
        <p:grpSpPr>
          <a:xfrm>
            <a:off x="1784615" y="1791985"/>
            <a:ext cx="348840" cy="402120"/>
            <a:chOff x="1792110" y="2189862"/>
            <a:chExt cx="348840" cy="4021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0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A7203C4-EE51-2C4B-9271-F8A7752F9CE6}"/>
                    </a:ext>
                  </a:extLst>
                </p14:cNvPr>
                <p14:cNvContentPartPr/>
                <p14:nvPr/>
              </p14:nvContentPartPr>
              <p14:xfrm>
                <a:off x="1792110" y="2189862"/>
                <a:ext cx="328320" cy="36756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A7203C4-EE51-2C4B-9271-F8A7752F9CE6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74470" y="2171862"/>
                  <a:ext cx="363960" cy="403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22" name="Ink 21">
                  <a:extLst>
                    <a:ext uri="{FF2B5EF4-FFF2-40B4-BE49-F238E27FC236}">
                      <a16:creationId xmlns:a16="http://schemas.microsoft.com/office/drawing/2014/main" id="{5A3856FF-CA1A-8D47-AC1F-26342CCB8DF2}"/>
                    </a:ext>
                  </a:extLst>
                </p14:cNvPr>
                <p14:cNvContentPartPr/>
                <p14:nvPr/>
              </p14:nvContentPartPr>
              <p14:xfrm>
                <a:off x="1861230" y="2295342"/>
                <a:ext cx="279720" cy="296640"/>
              </p14:xfrm>
            </p:contentPart>
          </mc:Choice>
          <mc:Fallback xmlns="">
            <p:pic>
              <p:nvPicPr>
                <p:cNvPr id="22" name="Ink 21">
                  <a:extLst>
                    <a:ext uri="{FF2B5EF4-FFF2-40B4-BE49-F238E27FC236}">
                      <a16:creationId xmlns:a16="http://schemas.microsoft.com/office/drawing/2014/main" id="{5A3856FF-CA1A-8D47-AC1F-26342CCB8DF2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1843230" y="2277342"/>
                  <a:ext cx="315360" cy="3322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07C1D91A-BE7B-B44D-862E-E6698B7471C8}"/>
              </a:ext>
            </a:extLst>
          </p:cNvPr>
          <p:cNvGrpSpPr/>
          <p:nvPr/>
        </p:nvGrpSpPr>
        <p:grpSpPr>
          <a:xfrm>
            <a:off x="3579935" y="2389585"/>
            <a:ext cx="770040" cy="443520"/>
            <a:chOff x="3587430" y="2787462"/>
            <a:chExt cx="770040" cy="44352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25" name="Ink 24">
                  <a:extLst>
                    <a:ext uri="{FF2B5EF4-FFF2-40B4-BE49-F238E27FC236}">
                      <a16:creationId xmlns:a16="http://schemas.microsoft.com/office/drawing/2014/main" id="{57E81F9F-1F25-964F-B697-7EB0B7ECE1F2}"/>
                    </a:ext>
                  </a:extLst>
                </p14:cNvPr>
                <p14:cNvContentPartPr/>
                <p14:nvPr/>
              </p14:nvContentPartPr>
              <p14:xfrm>
                <a:off x="3587430" y="2787462"/>
                <a:ext cx="304200" cy="116640"/>
              </p14:xfrm>
            </p:contentPart>
          </mc:Choice>
          <mc:Fallback xmlns="">
            <p:pic>
              <p:nvPicPr>
                <p:cNvPr id="25" name="Ink 24">
                  <a:extLst>
                    <a:ext uri="{FF2B5EF4-FFF2-40B4-BE49-F238E27FC236}">
                      <a16:creationId xmlns:a16="http://schemas.microsoft.com/office/drawing/2014/main" id="{57E81F9F-1F25-964F-B697-7EB0B7ECE1F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3569790" y="2769462"/>
                  <a:ext cx="339840" cy="152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26" name="Ink 25">
                  <a:extLst>
                    <a:ext uri="{FF2B5EF4-FFF2-40B4-BE49-F238E27FC236}">
                      <a16:creationId xmlns:a16="http://schemas.microsoft.com/office/drawing/2014/main" id="{DF5BC8F7-A494-494E-BE33-F7040CB08205}"/>
                    </a:ext>
                  </a:extLst>
                </p14:cNvPr>
                <p14:cNvContentPartPr/>
                <p14:nvPr/>
              </p14:nvContentPartPr>
              <p14:xfrm>
                <a:off x="3646470" y="2796462"/>
                <a:ext cx="297000" cy="160560"/>
              </p14:xfrm>
            </p:contentPart>
          </mc:Choice>
          <mc:Fallback xmlns="">
            <p:pic>
              <p:nvPicPr>
                <p:cNvPr id="26" name="Ink 25">
                  <a:extLst>
                    <a:ext uri="{FF2B5EF4-FFF2-40B4-BE49-F238E27FC236}">
                      <a16:creationId xmlns:a16="http://schemas.microsoft.com/office/drawing/2014/main" id="{DF5BC8F7-A494-494E-BE33-F7040CB08205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3628470" y="2778822"/>
                  <a:ext cx="332640" cy="1962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8">
              <p14:nvContentPartPr>
                <p14:cNvPr id="28" name="Ink 27">
                  <a:extLst>
                    <a:ext uri="{FF2B5EF4-FFF2-40B4-BE49-F238E27FC236}">
                      <a16:creationId xmlns:a16="http://schemas.microsoft.com/office/drawing/2014/main" id="{057795C6-284C-6F4B-8143-F06315F491F0}"/>
                    </a:ext>
                  </a:extLst>
                </p14:cNvPr>
                <p14:cNvContentPartPr/>
                <p14:nvPr/>
              </p14:nvContentPartPr>
              <p14:xfrm>
                <a:off x="3898830" y="3025782"/>
                <a:ext cx="418320" cy="205200"/>
              </p14:xfrm>
            </p:contentPart>
          </mc:Choice>
          <mc:Fallback xmlns="">
            <p:pic>
              <p:nvPicPr>
                <p:cNvPr id="28" name="Ink 27">
                  <a:extLst>
                    <a:ext uri="{FF2B5EF4-FFF2-40B4-BE49-F238E27FC236}">
                      <a16:creationId xmlns:a16="http://schemas.microsoft.com/office/drawing/2014/main" id="{057795C6-284C-6F4B-8143-F06315F491F0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880830" y="3007782"/>
                  <a:ext cx="453960" cy="240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0">
              <p14:nvContentPartPr>
                <p14:cNvPr id="29" name="Ink 28">
                  <a:extLst>
                    <a:ext uri="{FF2B5EF4-FFF2-40B4-BE49-F238E27FC236}">
                      <a16:creationId xmlns:a16="http://schemas.microsoft.com/office/drawing/2014/main" id="{0A6EC89E-81E4-4A47-A11C-FE88136A216C}"/>
                    </a:ext>
                  </a:extLst>
                </p14:cNvPr>
                <p14:cNvContentPartPr/>
                <p14:nvPr/>
              </p14:nvContentPartPr>
              <p14:xfrm>
                <a:off x="4240470" y="2996262"/>
                <a:ext cx="117000" cy="217800"/>
              </p14:xfrm>
            </p:contentPart>
          </mc:Choice>
          <mc:Fallback xmlns="">
            <p:pic>
              <p:nvPicPr>
                <p:cNvPr id="29" name="Ink 28">
                  <a:extLst>
                    <a:ext uri="{FF2B5EF4-FFF2-40B4-BE49-F238E27FC236}">
                      <a16:creationId xmlns:a16="http://schemas.microsoft.com/office/drawing/2014/main" id="{0A6EC89E-81E4-4A47-A11C-FE88136A216C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4222470" y="2978622"/>
                  <a:ext cx="152640" cy="2534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D44EB373-C510-064F-B678-B9593BE0953D}"/>
              </a:ext>
            </a:extLst>
          </p:cNvPr>
          <p:cNvGrpSpPr/>
          <p:nvPr/>
        </p:nvGrpSpPr>
        <p:grpSpPr>
          <a:xfrm>
            <a:off x="2359895" y="3134785"/>
            <a:ext cx="376560" cy="723240"/>
            <a:chOff x="2367390" y="3532662"/>
            <a:chExt cx="376560" cy="7232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22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89FD7CD0-C1C9-6D49-BBAE-D30B37B953E2}"/>
                    </a:ext>
                  </a:extLst>
                </p14:cNvPr>
                <p14:cNvContentPartPr/>
                <p14:nvPr/>
              </p14:nvContentPartPr>
              <p14:xfrm>
                <a:off x="2517510" y="3532662"/>
                <a:ext cx="74160" cy="63792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89FD7CD0-C1C9-6D49-BBAE-D30B37B953E2}"/>
                    </a:ext>
                  </a:extLst>
                </p:cNvPr>
                <p:cNvPicPr/>
                <p:nvPr/>
              </p:nvPicPr>
              <p:blipFill>
                <a:blip r:embed="rId23"/>
                <a:stretch>
                  <a:fillRect/>
                </a:stretch>
              </p:blipFill>
              <p:spPr>
                <a:xfrm>
                  <a:off x="2499870" y="3514662"/>
                  <a:ext cx="109800" cy="673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24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77802E4F-558E-E34E-844F-B126658D0000}"/>
                    </a:ext>
                  </a:extLst>
                </p14:cNvPr>
                <p14:cNvContentPartPr/>
                <p14:nvPr/>
              </p14:nvContentPartPr>
              <p14:xfrm>
                <a:off x="2367390" y="3989502"/>
                <a:ext cx="376560" cy="2664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77802E4F-558E-E34E-844F-B126658D0000}"/>
                    </a:ext>
                  </a:extLst>
                </p:cNvPr>
                <p:cNvPicPr/>
                <p:nvPr/>
              </p:nvPicPr>
              <p:blipFill>
                <a:blip r:embed="rId25"/>
                <a:stretch>
                  <a:fillRect/>
                </a:stretch>
              </p:blipFill>
              <p:spPr>
                <a:xfrm>
                  <a:off x="2349390" y="3971862"/>
                  <a:ext cx="412200" cy="30204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3509724B-8D5C-3143-8854-CD1A8BB210F4}"/>
              </a:ext>
            </a:extLst>
          </p:cNvPr>
          <p:cNvSpPr txBox="1"/>
          <p:nvPr/>
        </p:nvSpPr>
        <p:spPr>
          <a:xfrm>
            <a:off x="502170" y="5793818"/>
            <a:ext cx="10418878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How many people are needed in the next few hours to unload the trucks as fast as possible?</a:t>
            </a:r>
          </a:p>
        </p:txBody>
      </p:sp>
    </p:spTree>
    <p:extLst>
      <p:ext uri="{BB962C8B-B14F-4D97-AF65-F5344CB8AC3E}">
        <p14:creationId xmlns:p14="http://schemas.microsoft.com/office/powerpoint/2010/main" val="2955199508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8104CF-1DFE-F042-9D05-8E0E123BD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many people are needed?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46743E0-FBB6-8949-B8D1-5F65FD24F7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2419112"/>
              </p:ext>
            </p:extLst>
          </p:nvPr>
        </p:nvGraphicFramePr>
        <p:xfrm>
          <a:off x="704538" y="2857535"/>
          <a:ext cx="6284727" cy="731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909">
                  <a:extLst>
                    <a:ext uri="{9D8B030D-6E8A-4147-A177-3AD203B41FA5}">
                      <a16:colId xmlns:a16="http://schemas.microsoft.com/office/drawing/2014/main" val="1914046928"/>
                    </a:ext>
                  </a:extLst>
                </a:gridCol>
                <a:gridCol w="2094909">
                  <a:extLst>
                    <a:ext uri="{9D8B030D-6E8A-4147-A177-3AD203B41FA5}">
                      <a16:colId xmlns:a16="http://schemas.microsoft.com/office/drawing/2014/main" val="4007240552"/>
                    </a:ext>
                  </a:extLst>
                </a:gridCol>
                <a:gridCol w="2094909">
                  <a:extLst>
                    <a:ext uri="{9D8B030D-6E8A-4147-A177-3AD203B41FA5}">
                      <a16:colId xmlns:a16="http://schemas.microsoft.com/office/drawing/2014/main" val="647503559"/>
                    </a:ext>
                  </a:extLst>
                </a:gridCol>
              </a:tblGrid>
              <a:tr h="256591">
                <a:tc>
                  <a:txBody>
                    <a:bodyPr/>
                    <a:lstStyle/>
                    <a:p>
                      <a:r>
                        <a:rPr lang="en-US" dirty="0"/>
                        <a:t>Delivery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Expires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547770"/>
                  </a:ext>
                </a:extLst>
              </a:tr>
              <a:tr h="256591">
                <a:tc>
                  <a:txBody>
                    <a:bodyPr/>
                    <a:lstStyle/>
                    <a:p>
                      <a:r>
                        <a:rPr lang="en-US" dirty="0"/>
                        <a:t>0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145876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3C68F00E-8271-0B44-B776-8E09242FD038}"/>
              </a:ext>
            </a:extLst>
          </p:cNvPr>
          <p:cNvSpPr txBox="1"/>
          <p:nvPr/>
        </p:nvSpPr>
        <p:spPr>
          <a:xfrm>
            <a:off x="704538" y="1401580"/>
            <a:ext cx="10865667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Given the forecasted arrivals and average time to stow, how many HC are required to stow items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without letting them expire?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For example, assuming the average headcount can stow 100 units per hour…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F5CC91-CCAF-3040-8775-48BFA4656D4A}"/>
              </a:ext>
            </a:extLst>
          </p:cNvPr>
          <p:cNvSpPr txBox="1"/>
          <p:nvPr/>
        </p:nvSpPr>
        <p:spPr>
          <a:xfrm>
            <a:off x="704538" y="3897443"/>
            <a:ext cx="6798039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Many potential solutions: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8, 0, 0, 0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0, 8, 0, 0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0, 0, 8, 0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3, 3, 1, 1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….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2, 2, 2, 2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sym typeface="Wingdings" pitchFamily="2" charset="2"/>
              </a:rPr>
              <a:t> Minimal variance</a:t>
            </a: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393122704"/>
      </p:ext>
    </p:extLst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E422F-AD23-8F48-8C0F-ECA5BCBEDE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2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B5F2B9AE-9830-D24B-8CA3-9225C7D1F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7756540"/>
              </p:ext>
            </p:extLst>
          </p:nvPr>
        </p:nvGraphicFramePr>
        <p:xfrm>
          <a:off x="588263" y="1542639"/>
          <a:ext cx="6284727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909">
                  <a:extLst>
                    <a:ext uri="{9D8B030D-6E8A-4147-A177-3AD203B41FA5}">
                      <a16:colId xmlns:a16="http://schemas.microsoft.com/office/drawing/2014/main" val="1914046928"/>
                    </a:ext>
                  </a:extLst>
                </a:gridCol>
                <a:gridCol w="2094909">
                  <a:extLst>
                    <a:ext uri="{9D8B030D-6E8A-4147-A177-3AD203B41FA5}">
                      <a16:colId xmlns:a16="http://schemas.microsoft.com/office/drawing/2014/main" val="4007240552"/>
                    </a:ext>
                  </a:extLst>
                </a:gridCol>
                <a:gridCol w="2094909">
                  <a:extLst>
                    <a:ext uri="{9D8B030D-6E8A-4147-A177-3AD203B41FA5}">
                      <a16:colId xmlns:a16="http://schemas.microsoft.com/office/drawing/2014/main" val="647503559"/>
                    </a:ext>
                  </a:extLst>
                </a:gridCol>
              </a:tblGrid>
              <a:tr h="256591">
                <a:tc>
                  <a:txBody>
                    <a:bodyPr/>
                    <a:lstStyle/>
                    <a:p>
                      <a:r>
                        <a:rPr lang="en-US" dirty="0"/>
                        <a:t>Delivery 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Units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Expires 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2547770"/>
                  </a:ext>
                </a:extLst>
              </a:tr>
              <a:tr h="256591">
                <a:tc>
                  <a:txBody>
                    <a:bodyPr/>
                    <a:lstStyle/>
                    <a:p>
                      <a:r>
                        <a:rPr lang="en-US" dirty="0"/>
                        <a:t>0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74145876"/>
                  </a:ext>
                </a:extLst>
              </a:tr>
              <a:tr h="354340">
                <a:tc>
                  <a:txBody>
                    <a:bodyPr/>
                    <a:lstStyle/>
                    <a:p>
                      <a:r>
                        <a:rPr lang="en-US" dirty="0"/>
                        <a:t>2 hours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 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18834227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D651F916-C79A-FE43-9419-FC75F4313AE5}"/>
              </a:ext>
            </a:extLst>
          </p:cNvPr>
          <p:cNvSpPr txBox="1"/>
          <p:nvPr/>
        </p:nvSpPr>
        <p:spPr>
          <a:xfrm>
            <a:off x="588263" y="2986975"/>
            <a:ext cx="6798039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Still many potential solutions: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8, 0, 8, 0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0, 8, 8, 0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0, 0, 16, 0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…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Now we have several solutions with the same variance: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3, 3, 3, 3, 2, 2</a:t>
            </a: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3, 2, 3, 2, 3, 3 </a:t>
            </a:r>
          </a:p>
        </p:txBody>
      </p:sp>
    </p:spTree>
    <p:extLst>
      <p:ext uri="{BB962C8B-B14F-4D97-AF65-F5344CB8AC3E}">
        <p14:creationId xmlns:p14="http://schemas.microsoft.com/office/powerpoint/2010/main" val="1476494538"/>
      </p:ext>
    </p:extLst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73C69-203E-0A49-A0F9-7D8D21E27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 optimization problem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B979F1-C5A5-3048-B9A4-F41A7244F18A}"/>
              </a:ext>
            </a:extLst>
          </p:cNvPr>
          <p:cNvSpPr txBox="1"/>
          <p:nvPr/>
        </p:nvSpPr>
        <p:spPr>
          <a:xfrm>
            <a:off x="659567" y="1356610"/>
            <a:ext cx="911788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At this point, you may have realized that we’re solving an optimization problem: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4344F6-215E-DE48-9A45-314897D48307}"/>
                  </a:ext>
                </a:extLst>
              </p:cNvPr>
              <p:cNvSpPr txBox="1"/>
              <p:nvPr/>
            </p:nvSpPr>
            <p:spPr>
              <a:xfrm>
                <a:off x="659567" y="2009799"/>
                <a:ext cx="4832413" cy="31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000" b="1" i="1" smtClean="0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r>
                      <a:rPr lang="en-US" sz="2000" b="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000" b="0" i="1" smtClean="0">
                                <a:gradFill>
                                  <a:gsLst>
                                    <a:gs pos="2917">
                                      <a:schemeClr val="tx1"/>
                                    </a:gs>
                                    <a:gs pos="30000">
                                      <a:schemeClr val="tx1"/>
                                    </a:gs>
                                  </a:gsLst>
                                  <a:lin ang="5400000" scaled="0"/>
                                </a:gra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sz="2000" i="1">
                                <a:gradFill>
                                  <a:gsLst>
                                    <a:gs pos="2917">
                                      <a:schemeClr val="tx1"/>
                                    </a:gs>
                                    <a:gs pos="30000">
                                      <a:schemeClr val="tx1"/>
                                    </a:gs>
                                  </a:gsLst>
                                  <a:lin ang="5400000" scaled="0"/>
                                </a:gra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lang="en-US" sz="200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r>
                                  <a:rPr lang="en-US" sz="20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gradFill>
                                          <a:gsLst>
                                            <a:gs pos="2917">
                                              <a:schemeClr val="tx1"/>
                                            </a:gs>
                                            <a:gs pos="30000">
                                              <a:schemeClr val="tx1"/>
                                            </a:gs>
                                          </a:gsLst>
                                          <a:lin ang="5400000" scaled="0"/>
                                        </a:gra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gradFill>
                                          <a:gsLst>
                                            <a:gs pos="2917">
                                              <a:schemeClr val="tx1"/>
                                            </a:gs>
                                            <a:gs pos="30000">
                                              <a:schemeClr val="tx1"/>
                                            </a:gs>
                                          </a:gsLst>
                                          <a:lin ang="5400000" scaled="0"/>
                                        </a:gra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gradFill>
                                          <a:gsLst>
                                            <a:gs pos="2917">
                                              <a:schemeClr val="tx1"/>
                                            </a:gs>
                                            <a:gs pos="30000">
                                              <a:schemeClr val="tx1"/>
                                            </a:gs>
                                          </a:gsLst>
                                          <a:lin ang="5400000" scaled="0"/>
                                        </a:gra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  <m:r>
                      <a:rPr lang="en-US" sz="2000" b="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sz="2000" b="0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</m:t>
                    </m:r>
                    <m:r>
                      <m:rPr>
                        <m:nor/>
                      </m:rPr>
                      <a:rPr lang="en-US" sz="2000" b="0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 b="1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en-US" sz="2000" b="0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</a:t>
                </a:r>
                <a:endParaRPr lang="en-US" sz="20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D4344F6-215E-DE48-9A45-314897D483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67" y="2009799"/>
                <a:ext cx="4832413" cy="313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FFF84B93-2A70-3F48-A434-3713457277B4}"/>
              </a:ext>
            </a:extLst>
          </p:cNvPr>
          <p:cNvSpPr txBox="1"/>
          <p:nvPr/>
        </p:nvSpPr>
        <p:spPr>
          <a:xfrm>
            <a:off x="659567" y="2791918"/>
            <a:ext cx="8681864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In summary, “choose the vector H that minimizes expired items and variance”.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7860BF-274E-E74D-8266-805110BBBEFF}"/>
              </a:ext>
            </a:extLst>
          </p:cNvPr>
          <p:cNvSpPr txBox="1"/>
          <p:nvPr/>
        </p:nvSpPr>
        <p:spPr>
          <a:xfrm>
            <a:off x="659567" y="3429000"/>
            <a:ext cx="6061981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Subject to some constraints (equations not provided):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HC limit (no element of H bigger than X)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 negative units: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Can’t remove more units that already arrived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2E3686-FB1D-3247-9568-4E1F2D30B887}"/>
              </a:ext>
            </a:extLst>
          </p:cNvPr>
          <p:cNvSpPr txBox="1"/>
          <p:nvPr/>
        </p:nvSpPr>
        <p:spPr>
          <a:xfrm>
            <a:off x="588263" y="5069174"/>
            <a:ext cx="11135421" cy="61555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good news: 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linear optimizer packages (e.g., Python-MIP, 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Gurobi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, etc.) solve this problem in less</a:t>
            </a:r>
            <a:b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</a:b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than a second</a:t>
            </a:r>
          </a:p>
        </p:txBody>
      </p:sp>
    </p:spTree>
    <p:extLst>
      <p:ext uri="{BB962C8B-B14F-4D97-AF65-F5344CB8AC3E}">
        <p14:creationId xmlns:p14="http://schemas.microsoft.com/office/powerpoint/2010/main" val="1078024227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81CBC2-907A-D943-B753-EF8454919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what about machine learning?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BE6DEB-CC4D-8042-9147-92B900A66FC6}"/>
                  </a:ext>
                </a:extLst>
              </p:cNvPr>
              <p:cNvSpPr txBox="1"/>
              <p:nvPr/>
            </p:nvSpPr>
            <p:spPr>
              <a:xfrm>
                <a:off x="588263" y="1275281"/>
                <a:ext cx="4832413" cy="31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000" b="1" i="1" smtClean="0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r>
                      <a:rPr lang="en-US" sz="2000" b="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000" b="0" i="1" smtClean="0">
                                <a:gradFill>
                                  <a:gsLst>
                                    <a:gs pos="2917">
                                      <a:schemeClr val="tx1"/>
                                    </a:gs>
                                    <a:gs pos="30000">
                                      <a:schemeClr val="tx1"/>
                                    </a:gs>
                                  </a:gsLst>
                                  <a:lin ang="5400000" scaled="0"/>
                                </a:gra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sz="2000" i="1">
                                <a:gradFill>
                                  <a:gsLst>
                                    <a:gs pos="2917">
                                      <a:schemeClr val="tx1"/>
                                    </a:gs>
                                    <a:gs pos="30000">
                                      <a:schemeClr val="tx1"/>
                                    </a:gs>
                                  </a:gsLst>
                                  <a:lin ang="5400000" scaled="0"/>
                                </a:gra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lang="en-US" sz="200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r>
                                  <a:rPr lang="en-US" sz="20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r>
                                  <a:rPr lang="en-US" sz="20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gradFill>
                                          <a:gsLst>
                                            <a:gs pos="2917">
                                              <a:schemeClr val="tx1"/>
                                            </a:gs>
                                            <a:gs pos="30000">
                                              <a:schemeClr val="tx1"/>
                                            </a:gs>
                                          </a:gsLst>
                                          <a:lin ang="5400000" scaled="0"/>
                                        </a:gra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gradFill>
                                          <a:gsLst>
                                            <a:gs pos="2917">
                                              <a:schemeClr val="tx1"/>
                                            </a:gs>
                                            <a:gs pos="30000">
                                              <a:schemeClr val="tx1"/>
                                            </a:gs>
                                          </a:gsLst>
                                          <a:lin ang="5400000" scaled="0"/>
                                        </a:gra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gradFill>
                                          <a:gsLst>
                                            <a:gs pos="2917">
                                              <a:schemeClr val="tx1"/>
                                            </a:gs>
                                            <a:gs pos="30000">
                                              <a:schemeClr val="tx1"/>
                                            </a:gs>
                                          </a:gsLst>
                                          <a:lin ang="5400000" scaled="0"/>
                                        </a:gra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  <m:r>
                      <a:rPr lang="en-US" sz="2000" b="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𝐾</m:t>
                    </m:r>
                    <m:r>
                      <a:rPr lang="en-US" sz="2000" b="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m:rPr>
                        <m:nor/>
                      </m:rPr>
                      <a:rPr lang="en-US" sz="2000" b="0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</m:t>
                    </m:r>
                    <m:r>
                      <m:rPr>
                        <m:nor/>
                      </m:rPr>
                      <a:rPr lang="en-US" sz="2000" b="0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 b="1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en-US" sz="2000" b="0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</a:t>
                </a:r>
                <a:endParaRPr lang="en-US" sz="20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6BE6DEB-CC4D-8042-9147-92B900A66F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8263" y="1275281"/>
                <a:ext cx="4832413" cy="31399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>
            <a:extLst>
              <a:ext uri="{FF2B5EF4-FFF2-40B4-BE49-F238E27FC236}">
                <a16:creationId xmlns:a16="http://schemas.microsoft.com/office/drawing/2014/main" id="{9CC2AFC7-5D67-2B4D-AF19-5A00CA53CA5D}"/>
              </a:ext>
            </a:extLst>
          </p:cNvPr>
          <p:cNvSpPr txBox="1"/>
          <p:nvPr/>
        </p:nvSpPr>
        <p:spPr>
          <a:xfrm>
            <a:off x="588263" y="1963712"/>
            <a:ext cx="10007933" cy="92333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457200" indent="-457200" algn="l">
              <a:buAutoNum type="arabicParenR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The most salient opportunity is to focus on estimating arrivals and expirations better</a:t>
            </a:r>
          </a:p>
          <a:p>
            <a:pPr marL="457200" indent="-457200" algn="l">
              <a:buAutoNum type="arabicParenR"/>
            </a:pPr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 algn="l">
              <a:buAutoNum type="arabicParenR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Can also estimate R and transform K to a cost function: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D2457A-AE06-B445-B4CF-5B93920BFFC8}"/>
                  </a:ext>
                </a:extLst>
              </p:cNvPr>
              <p:cNvSpPr txBox="1"/>
              <p:nvPr/>
            </p:nvSpPr>
            <p:spPr>
              <a:xfrm>
                <a:off x="254833" y="3366409"/>
                <a:ext cx="11446729" cy="31399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sz="2000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argmin</m:t>
                        </m:r>
                      </m:e>
                      <m:sub>
                        <m:r>
                          <a:rPr lang="en-US" sz="2000" b="1" i="1" smtClean="0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𝑯</m:t>
                        </m:r>
                      </m:sub>
                    </m:sSub>
                    <m:r>
                      <a:rPr lang="en-US" sz="2000" b="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 </m:t>
                    </m:r>
                    <m:nary>
                      <m:naryPr>
                        <m:chr m:val="∑"/>
                        <m:supHide m:val="on"/>
                        <m:ctrlPr>
                          <a:rPr lang="en-US" sz="2000" b="0" i="1" smtClean="0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a:rPr lang="en-US" sz="2000" b="0" i="1" smtClean="0">
                            <a:gradFill>
                              <a:gsLst>
                                <a:gs pos="2917">
                                  <a:schemeClr val="tx1"/>
                                </a:gs>
                                <a:gs pos="30000">
                                  <a:schemeClr val="tx1"/>
                                </a:gs>
                              </a:gsLst>
                              <a:lin ang="5400000" scaled="0"/>
                            </a:gradFill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sz="2000" b="0" i="1" smtClean="0">
                                <a:gradFill>
                                  <a:gsLst>
                                    <a:gs pos="2917">
                                      <a:schemeClr val="tx1"/>
                                    </a:gs>
                                    <a:gs pos="30000">
                                      <a:schemeClr val="tx1"/>
                                    </a:gs>
                                  </a:gsLst>
                                  <a:lin ang="5400000" scaled="0"/>
                                </a:gra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sz="2000" i="1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𝐸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  <m:r>
                              <a:rPr lang="en-US" sz="2000" i="1">
                                <a:gradFill>
                                  <a:gsLst>
                                    <a:gs pos="2917">
                                      <a:schemeClr val="tx1"/>
                                    </a:gs>
                                    <a:gs pos="30000">
                                      <a:schemeClr val="tx1"/>
                                    </a:gs>
                                  </a:gsLst>
                                  <a:lin ang="5400000" scaled="0"/>
                                </a:gra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nary>
                              <m:naryPr>
                                <m:chr m:val="∑"/>
                                <m:ctrlPr>
                                  <a:rPr lang="en-US" sz="200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0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  <m:r>
                                  <a:rPr lang="en-US" sz="20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=0</m:t>
                                </m:r>
                              </m:sub>
                              <m:sup>
                                <m:r>
                                  <a:rPr lang="en-US" sz="20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𝑇</m:t>
                                </m:r>
                              </m:sup>
                              <m:e>
                                <m:r>
                                  <a:rPr lang="en-US" sz="20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  <m:d>
                                  <m:dPr>
                                    <m:ctrlPr>
                                      <a:rPr lang="en-US" sz="2000" b="0" i="1" smtClean="0">
                                        <a:gradFill>
                                          <a:gsLst>
                                            <a:gs pos="2917">
                                              <a:schemeClr val="tx1"/>
                                            </a:gs>
                                            <a:gs pos="30000">
                                              <a:schemeClr val="tx1"/>
                                            </a:gs>
                                          </a:gsLst>
                                          <a:lin ang="5400000" scaled="0"/>
                                        </a:gra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US" sz="2000" b="0" i="0" smtClean="0">
                                        <a:gradFill>
                                          <a:gsLst>
                                            <a:gs pos="2917">
                                              <a:schemeClr val="tx1"/>
                                            </a:gs>
                                            <a:gs pos="30000">
                                              <a:schemeClr val="tx1"/>
                                            </a:gs>
                                          </a:gsLst>
                                          <a:lin ang="5400000" scaled="0"/>
                                        </a:gradFill>
                                        <a:latin typeface="Cambria Math" panose="02040503050406030204" pitchFamily="18" charset="0"/>
                                      </a:rPr>
                                      <m:t>temp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b="0" i="0" smtClean="0">
                                        <a:gradFill>
                                          <a:gsLst>
                                            <a:gs pos="2917">
                                              <a:schemeClr val="tx1"/>
                                            </a:gs>
                                            <a:gs pos="30000">
                                              <a:schemeClr val="tx1"/>
                                            </a:gs>
                                          </a:gsLst>
                                          <a:lin ang="5400000" scaled="0"/>
                                        </a:gradFill>
                                        <a:latin typeface="Cambria Math" panose="02040503050406030204" pitchFamily="18" charset="0"/>
                                      </a:rPr>
                                      <m:t>,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b="0" i="0" smtClean="0">
                                        <a:gradFill>
                                          <a:gsLst>
                                            <a:gs pos="2917">
                                              <a:schemeClr val="tx1"/>
                                            </a:gs>
                                            <a:gs pos="30000">
                                              <a:schemeClr val="tx1"/>
                                            </a:gs>
                                          </a:gsLst>
                                          <a:lin ang="5400000" scaled="0"/>
                                        </a:gradFill>
                                        <a:latin typeface="Cambria Math" panose="02040503050406030204" pitchFamily="18" charset="0"/>
                                      </a:rPr>
                                      <m:t>absenteeism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b="0" i="0" smtClean="0">
                                        <a:gradFill>
                                          <a:gsLst>
                                            <a:gs pos="2917">
                                              <a:schemeClr val="tx1"/>
                                            </a:gs>
                                            <a:gs pos="30000">
                                              <a:schemeClr val="tx1"/>
                                            </a:gs>
                                          </a:gsLst>
                                          <a:lin ang="5400000" scaled="0"/>
                                        </a:gradFill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b="1" i="0" smtClean="0">
                                        <a:gradFill>
                                          <a:gsLst>
                                            <a:gs pos="2917">
                                              <a:schemeClr val="tx1"/>
                                            </a:gs>
                                            <a:gs pos="30000">
                                              <a:schemeClr val="tx1"/>
                                            </a:gs>
                                          </a:gsLst>
                                          <a:lin ang="5400000" scaled="0"/>
                                        </a:gradFill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b="1">
                                        <a:gradFill>
                                          <a:gsLst>
                                            <a:gs pos="2917">
                                              <a:schemeClr val="tx1"/>
                                            </a:gs>
                                            <a:gs pos="30000">
                                              <a:schemeClr val="tx1"/>
                                            </a:gs>
                                          </a:gsLst>
                                          <a:lin ang="5400000" scaled="0"/>
                                        </a:gra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 b="1">
                                        <a:gradFill>
                                          <a:gsLst>
                                            <a:gs pos="2917">
                                              <a:schemeClr val="tx1"/>
                                            </a:gs>
                                            <a:gs pos="30000">
                                              <a:schemeClr val="tx1"/>
                                            </a:gs>
                                          </a:gsLst>
                                          <a:lin ang="5400000" scaled="0"/>
                                        </a:gra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_</m:t>
                                    </m:r>
                                    <m:r>
                                      <m:rPr>
                                        <m:nor/>
                                      </m:rPr>
                                      <a:rPr lang="en-US" sz="2000">
                                        <a:gradFill>
                                          <a:gsLst>
                                            <a:gs pos="2917">
                                              <a:schemeClr val="tx1"/>
                                            </a:gs>
                                            <a:gs pos="30000">
                                              <a:schemeClr val="tx1"/>
                                            </a:gs>
                                          </a:gsLst>
                                          <a:lin ang="5400000" scaled="0"/>
                                        </a:gra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tenure</m:t>
                                    </m:r>
                                    <m:r>
                                      <a:rPr lang="en-US" sz="2000" b="0" i="1" smtClean="0">
                                        <a:gradFill>
                                          <a:gsLst>
                                            <a:gs pos="2917">
                                              <a:schemeClr val="tx1"/>
                                            </a:gs>
                                            <a:gs pos="30000">
                                              <a:schemeClr val="tx1"/>
                                            </a:gs>
                                          </a:gsLst>
                                          <a:lin ang="5400000" scaled="0"/>
                                        </a:gradFill>
                                        <a:latin typeface="Cambria Math" panose="02040503050406030204" pitchFamily="18" charset="0"/>
                                      </a:rPr>
                                      <m:t>…</m:t>
                                    </m:r>
                                  </m:e>
                                </m:d>
                                <m:r>
                                  <a:rPr lang="en-US" sz="2000" b="0" i="1" smtClean="0">
                                    <a:gradFill>
                                      <a:gsLst>
                                        <a:gs pos="2917">
                                          <a:schemeClr val="tx1"/>
                                        </a:gs>
                                        <a:gs pos="30000">
                                          <a:schemeClr val="tx1"/>
                                        </a:gs>
                                      </a:gsLst>
                                      <a:lin ang="5400000" scaled="0"/>
                                    </a:gra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×</m:t>
                                </m:r>
                                <m:sSub>
                                  <m:sSubPr>
                                    <m:ctrlPr>
                                      <a:rPr lang="en-US" sz="2000" i="1" smtClean="0">
                                        <a:gradFill>
                                          <a:gsLst>
                                            <a:gs pos="2917">
                                              <a:schemeClr val="tx1"/>
                                            </a:gs>
                                            <a:gs pos="30000">
                                              <a:schemeClr val="tx1"/>
                                            </a:gs>
                                          </a:gsLst>
                                          <a:lin ang="5400000" scaled="0"/>
                                        </a:gra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gradFill>
                                          <a:gsLst>
                                            <a:gs pos="2917">
                                              <a:schemeClr val="tx1"/>
                                            </a:gs>
                                            <a:gs pos="30000">
                                              <a:schemeClr val="tx1"/>
                                            </a:gs>
                                          </a:gsLst>
                                          <a:lin ang="5400000" scaled="0"/>
                                        </a:gradFill>
                                        <a:latin typeface="Cambria Math" panose="02040503050406030204" pitchFamily="18" charset="0"/>
                                      </a:rPr>
                                      <m:t>𝐻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gradFill>
                                          <a:gsLst>
                                            <a:gs pos="2917">
                                              <a:schemeClr val="tx1"/>
                                            </a:gs>
                                            <a:gs pos="30000">
                                              <a:schemeClr val="tx1"/>
                                            </a:gs>
                                          </a:gsLst>
                                          <a:lin ang="5400000" scaled="0"/>
                                        </a:gradFill>
                                        <a:latin typeface="Cambria Math" panose="020405030504060302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</m:nary>
                    <m:r>
                      <a:rPr lang="en-US" sz="2000" b="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b="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</a:rPr>
                      <m:t>𝐾</m:t>
                    </m:r>
                    <m:r>
                      <m:rPr>
                        <m:nor/>
                      </m:rPr>
                      <a:rPr lang="en-US" sz="2000" b="0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sz="2000" b="1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en-US" sz="2000" b="1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sz="2000" b="1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time</m:t>
                    </m:r>
                    <m:r>
                      <m:rPr>
                        <m:nor/>
                      </m:rPr>
                      <a:rPr lang="en-US" sz="2000" b="1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1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of</m:t>
                    </m:r>
                    <m:r>
                      <m:rPr>
                        <m:nor/>
                      </m:rPr>
                      <a:rPr lang="en-US" sz="2000" b="1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sz="2000" b="1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day</m:t>
                    </m:r>
                    <m:r>
                      <m:rPr>
                        <m:nor/>
                      </m:rPr>
                      <a:rPr lang="en-US" sz="2000" b="1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sz="2000" b="1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H</m:t>
                    </m:r>
                    <m:r>
                      <m:rPr>
                        <m:nor/>
                      </m:rPr>
                      <a:rPr lang="en-US" sz="2000" b="1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_</m:t>
                    </m:r>
                    <m:r>
                      <m:rPr>
                        <m:nor/>
                      </m:rPr>
                      <a:rPr lang="en-US" sz="2000" b="0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tenure</m:t>
                    </m:r>
                    <m:r>
                      <m:rPr>
                        <m:nor/>
                      </m:rPr>
                      <a:rPr lang="en-US" sz="2000" b="0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 </m:t>
                    </m:r>
                    <m:r>
                      <m:rPr>
                        <m:nor/>
                      </m:rPr>
                      <a:rPr lang="en-US" sz="2000" b="0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Var</m:t>
                    </m:r>
                    <m:r>
                      <a:rPr lang="en-US" sz="2000" b="0" i="1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…</m:t>
                    </m:r>
                    <m:r>
                      <m:rPr>
                        <m:nor/>
                      </m:rPr>
                      <a:rPr lang="en-US" sz="2000" b="0" i="0" smtClean="0">
                        <a:gradFill>
                          <a:gsLst>
                            <a:gs pos="2917">
                              <a:schemeClr val="tx1"/>
                            </a:gs>
                            <a:gs pos="30000">
                              <a:schemeClr val="tx1"/>
                            </a:gs>
                          </a:gsLst>
                          <a:lin ang="5400000" scaled="0"/>
                        </a:gra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 dirty="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 </a:t>
                </a:r>
                <a:endParaRPr lang="en-US" sz="2000" dirty="0" err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8D2457A-AE06-B445-B4CF-5B93920BFF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833" y="3366409"/>
                <a:ext cx="11446729" cy="3139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8D00B7CC-0D27-274E-8699-719E9B66129C}"/>
              </a:ext>
            </a:extLst>
          </p:cNvPr>
          <p:cNvSpPr txBox="1"/>
          <p:nvPr/>
        </p:nvSpPr>
        <p:spPr>
          <a:xfrm>
            <a:off x="588263" y="4137286"/>
            <a:ext cx="5922327" cy="123110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Now we have to solve two problems simultaneously: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457200" indent="-457200" algn="l">
              <a:buAutoNum type="alphaUcParenR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Properly estimating R</a:t>
            </a:r>
          </a:p>
          <a:p>
            <a:pPr marL="457200" indent="-457200" algn="l">
              <a:buAutoNum type="alphaUcParenR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Minimizing the cost and expirations</a:t>
            </a:r>
          </a:p>
        </p:txBody>
      </p:sp>
    </p:spTree>
    <p:extLst>
      <p:ext uri="{BB962C8B-B14F-4D97-AF65-F5344CB8AC3E}">
        <p14:creationId xmlns:p14="http://schemas.microsoft.com/office/powerpoint/2010/main" val="2270020045"/>
      </p:ext>
    </p:extLst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91E2DF-BE9D-B846-9A7A-4796A25B9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Interlude – Multi-armed bandits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92BA59B-F281-E843-A7F8-6D372F2BC647}"/>
              </a:ext>
            </a:extLst>
          </p:cNvPr>
          <p:cNvSpPr/>
          <p:nvPr/>
        </p:nvSpPr>
        <p:spPr>
          <a:xfrm>
            <a:off x="432214" y="5874391"/>
            <a:ext cx="994847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multithreaded.stitchfix.com</a:t>
            </a:r>
            <a:r>
              <a:rPr lang="en-US" dirty="0"/>
              <a:t>/blog/2020/08/05/bandits/</a:t>
            </a:r>
            <a:br>
              <a:rPr lang="en-US" dirty="0"/>
            </a:br>
            <a:r>
              <a:rPr lang="en-US" dirty="0"/>
              <a:t>https://</a:t>
            </a:r>
            <a:r>
              <a:rPr lang="en-US" dirty="0" err="1"/>
              <a:t>multithreaded.stitchfix.com</a:t>
            </a:r>
            <a:r>
              <a:rPr lang="en-US" dirty="0"/>
              <a:t>/assets/posts/2020-08-05-bandits/</a:t>
            </a:r>
            <a:r>
              <a:rPr lang="en-US" dirty="0" err="1"/>
              <a:t>multi_armed_bandit.webm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AE0742-006E-1343-9D3D-41F5EF92D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63" y="1109272"/>
            <a:ext cx="7140246" cy="4516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1753888"/>
      </p:ext>
    </p:extLst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598D6E-A2D7-8A4E-BC5F-BC71C33D84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Reinforcement Learning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EBD60B-0875-8741-A815-05C29E3AEF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2517" y="1843373"/>
            <a:ext cx="4089400" cy="3860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4B19A2-26AC-7E4C-879F-51BFE2156F42}"/>
              </a:ext>
            </a:extLst>
          </p:cNvPr>
          <p:cNvSpPr txBox="1"/>
          <p:nvPr/>
        </p:nvSpPr>
        <p:spPr>
          <a:xfrm>
            <a:off x="711982" y="4849319"/>
            <a:ext cx="242850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Arrivals + Expirations</a:t>
            </a:r>
            <a:br>
              <a:rPr lang="en-US" sz="2000" dirty="0">
                <a:solidFill>
                  <a:schemeClr val="accent2">
                    <a:lumMod val="50000"/>
                    <a:lumOff val="50000"/>
                  </a:schemeClr>
                </a:solidFill>
              </a:rPr>
            </a:br>
            <a:r>
              <a:rPr lang="en-US" sz="2000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+ other variables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FAAB66-7AF6-D24E-A89C-C79DC4657E81}"/>
              </a:ext>
            </a:extLst>
          </p:cNvPr>
          <p:cNvSpPr txBox="1"/>
          <p:nvPr/>
        </p:nvSpPr>
        <p:spPr>
          <a:xfrm>
            <a:off x="3245319" y="3155431"/>
            <a:ext cx="94698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-(E+K)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C17C16-9137-7A44-A765-4B39EF78C1B9}"/>
              </a:ext>
            </a:extLst>
          </p:cNvPr>
          <p:cNvSpPr txBox="1"/>
          <p:nvPr/>
        </p:nvSpPr>
        <p:spPr>
          <a:xfrm>
            <a:off x="5498424" y="3158220"/>
            <a:ext cx="1836295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rgbClr val="FF0000"/>
                </a:solidFill>
              </a:rPr>
              <a:t>Change</a:t>
            </a:r>
            <a:br>
              <a:rPr lang="en-US" sz="2000" dirty="0">
                <a:solidFill>
                  <a:srgbClr val="FF0000"/>
                </a:solidFill>
              </a:rPr>
            </a:br>
            <a:r>
              <a:rPr lang="en-US" sz="2000" dirty="0">
                <a:solidFill>
                  <a:srgbClr val="FF0000"/>
                </a:solidFill>
              </a:rPr>
              <a:t>number of HC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6378413-3928-6148-AADC-1C20F4D79D56}"/>
              </a:ext>
            </a:extLst>
          </p:cNvPr>
          <p:cNvSpPr txBox="1"/>
          <p:nvPr/>
        </p:nvSpPr>
        <p:spPr>
          <a:xfrm>
            <a:off x="588263" y="1479623"/>
            <a:ext cx="2428508" cy="61555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2000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Arrivals + Expirations</a:t>
            </a:r>
            <a:br>
              <a:rPr lang="en-US" sz="2000" dirty="0">
                <a:solidFill>
                  <a:schemeClr val="accent2">
                    <a:lumMod val="50000"/>
                    <a:lumOff val="50000"/>
                  </a:schemeClr>
                </a:solidFill>
              </a:rPr>
            </a:br>
            <a:r>
              <a:rPr lang="en-US" sz="2000" dirty="0">
                <a:solidFill>
                  <a:schemeClr val="accent2">
                    <a:lumMod val="50000"/>
                    <a:lumOff val="50000"/>
                  </a:schemeClr>
                </a:solidFill>
              </a:rPr>
              <a:t>+ other variables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0CCD03-A160-3B41-99A5-158E985A3751}"/>
              </a:ext>
            </a:extLst>
          </p:cNvPr>
          <p:cNvSpPr txBox="1"/>
          <p:nvPr/>
        </p:nvSpPr>
        <p:spPr>
          <a:xfrm>
            <a:off x="7917201" y="2505670"/>
            <a:ext cx="3519590" cy="1538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Use optimizer and past learner to determine optimal or near-optimal solutions</a:t>
            </a:r>
          </a:p>
          <a:p>
            <a:pPr algn="l"/>
            <a:endParaRPr lang="en-US" sz="2000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algn="l"/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Balance explore vs. exploit</a:t>
            </a:r>
          </a:p>
        </p:txBody>
      </p:sp>
    </p:spTree>
    <p:extLst>
      <p:ext uri="{BB962C8B-B14F-4D97-AF65-F5344CB8AC3E}">
        <p14:creationId xmlns:p14="http://schemas.microsoft.com/office/powerpoint/2010/main" val="3321133085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2A6BD6-618B-4DF2-A5C1-16BB117E2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me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971148-56B8-4B80-95E8-F793953E1C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376" b="29420"/>
          <a:stretch/>
        </p:blipFill>
        <p:spPr>
          <a:xfrm>
            <a:off x="0" y="3286836"/>
            <a:ext cx="12187947" cy="3571164"/>
          </a:xfrm>
          <a:prstGeom prst="rect">
            <a:avLst/>
          </a:prstGeom>
        </p:spPr>
      </p:pic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1582E44-8C4B-41F7-9B29-C1F952D1ADF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142" b="13897"/>
          <a:stretch/>
        </p:blipFill>
        <p:spPr>
          <a:xfrm>
            <a:off x="9284020" y="327547"/>
            <a:ext cx="2557687" cy="239745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1C097F3-F2A6-4380-910E-8E4C10574D0D}"/>
              </a:ext>
            </a:extLst>
          </p:cNvPr>
          <p:cNvSpPr txBox="1"/>
          <p:nvPr/>
        </p:nvSpPr>
        <p:spPr>
          <a:xfrm>
            <a:off x="588263" y="1071799"/>
            <a:ext cx="8068967" cy="215443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B. Sc. Computer Sciences ‘01 (</a:t>
            </a:r>
            <a:r>
              <a:rPr lang="en-US" sz="2000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Universidade</a:t>
            </a: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 de São Paulo, Brazil)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University of Washington TMMBA’10, MSc Finance’14 (ABD)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Microsoft 2002-2020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Amazon since Sep 2020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Twitter: </a:t>
            </a: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@</a:t>
            </a:r>
            <a:r>
              <a:rPr lang="en-US" sz="20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lucas_a_meyer</a:t>
            </a: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LinkedIn: </a:t>
            </a:r>
            <a:r>
              <a:rPr lang="en-US" sz="20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lucas</a:t>
            </a:r>
            <a:r>
              <a:rPr lang="en-US" sz="2000" b="1" dirty="0" err="1">
                <a:solidFill>
                  <a:srgbClr val="FF0000"/>
                </a:solidFill>
              </a:rPr>
              <a:t>a</a:t>
            </a:r>
            <a:r>
              <a:rPr lang="en-US" sz="2000" b="1" dirty="0" err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meyer</a:t>
            </a:r>
            <a:endParaRPr lang="en-US" sz="2000" b="1" dirty="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Email: </a:t>
            </a:r>
            <a:r>
              <a:rPr lang="en-US" sz="2000" b="1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lucas.meyer@microsoft.com</a:t>
            </a:r>
          </a:p>
        </p:txBody>
      </p:sp>
    </p:spTree>
    <p:extLst>
      <p:ext uri="{BB962C8B-B14F-4D97-AF65-F5344CB8AC3E}">
        <p14:creationId xmlns:p14="http://schemas.microsoft.com/office/powerpoint/2010/main" val="1498351123"/>
      </p:ext>
    </p:extLst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5A3BA7-35C7-4C5C-B330-216EBFFF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Takeaways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6292BC0-A056-43EA-B192-26CE513679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8028" y="0"/>
            <a:ext cx="692635" cy="6858000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4D8B5E8-D194-4346-BDA9-22DF8043A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7258" y="0"/>
            <a:ext cx="7804742" cy="618471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4E7BBAD-C525-422C-8B5F-6B37220DD8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12" y="6180161"/>
            <a:ext cx="9198137" cy="6778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9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BF4F9CC-7222-4A5B-BCBC-E02705EE6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 my experience…</a:t>
            </a:r>
          </a:p>
        </p:txBody>
      </p:sp>
      <p:pic>
        <p:nvPicPr>
          <p:cNvPr id="9" name="Picture 8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D04F33D6-CC28-4B52-B205-B47BFCBEC4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890" y="1336881"/>
            <a:ext cx="6718110" cy="4804012"/>
          </a:xfrm>
          <a:prstGeom prst="rect">
            <a:avLst/>
          </a:prstGeom>
        </p:spPr>
      </p:pic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98C1302-EC0E-4609-A38E-1DD0EEB7DBB1}"/>
              </a:ext>
            </a:extLst>
          </p:cNvPr>
          <p:cNvSpPr txBox="1">
            <a:spLocks/>
          </p:cNvSpPr>
          <p:nvPr/>
        </p:nvSpPr>
        <p:spPr>
          <a:xfrm>
            <a:off x="551076" y="1336119"/>
            <a:ext cx="4922813" cy="2092881"/>
          </a:xfrm>
          <a:prstGeom prst="rect">
            <a:avLst/>
          </a:prstGeom>
        </p:spPr>
        <p:txBody>
          <a:bodyPr/>
          <a:lstStyle>
            <a:lvl1pPr marL="228556" marR="0" indent="-228556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112" marR="0" indent="-228556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099" marR="0" indent="-199986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801" marR="0" indent="-18094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741" marR="0" indent="-168243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7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1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The main characteristic of a  successful machine learning model are its Economics</a:t>
            </a:r>
          </a:p>
          <a:p>
            <a:endParaRPr lang="en-US" altLang="ja-JP" dirty="0"/>
          </a:p>
          <a:p>
            <a:r>
              <a:rPr lang="en-US" dirty="0"/>
              <a:t>A machine learning model is either making/saving money or costing money</a:t>
            </a:r>
          </a:p>
          <a:p>
            <a:endParaRPr lang="en-US" dirty="0"/>
          </a:p>
          <a:p>
            <a:r>
              <a:rPr lang="en-US" dirty="0"/>
              <a:t>If you can show that your model has good Economics, you’ll get plenty of resources</a:t>
            </a:r>
          </a:p>
        </p:txBody>
      </p:sp>
    </p:spTree>
    <p:extLst>
      <p:ext uri="{BB962C8B-B14F-4D97-AF65-F5344CB8AC3E}">
        <p14:creationId xmlns:p14="http://schemas.microsoft.com/office/powerpoint/2010/main" val="3428618715"/>
      </p:ext>
    </p:extLst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BF4F9CC-7222-4A5B-BCBC-E02705EE6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“weak baselines”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98C1302-EC0E-4609-A38E-1DD0EEB7DBB1}"/>
              </a:ext>
            </a:extLst>
          </p:cNvPr>
          <p:cNvSpPr txBox="1">
            <a:spLocks/>
          </p:cNvSpPr>
          <p:nvPr/>
        </p:nvSpPr>
        <p:spPr>
          <a:xfrm>
            <a:off x="551076" y="1336119"/>
            <a:ext cx="4922813" cy="2687241"/>
          </a:xfrm>
          <a:prstGeom prst="rect">
            <a:avLst/>
          </a:prstGeom>
        </p:spPr>
        <p:txBody>
          <a:bodyPr/>
          <a:lstStyle>
            <a:lvl1pPr marL="228556" marR="0" indent="-228556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112" marR="0" indent="-228556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099" marR="0" indent="-199986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801" marR="0" indent="-18094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741" marR="0" indent="-168243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7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1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It’s possible that the only reason why the buffer could be reduced by a large amount was because the old forecasting method was bad.</a:t>
            </a:r>
          </a:p>
          <a:p>
            <a:endParaRPr lang="en-US" altLang="ja-JP" dirty="0"/>
          </a:p>
          <a:p>
            <a:r>
              <a:rPr lang="en-US" altLang="ja-JP" dirty="0"/>
              <a:t>It’s likely that even an unsophisticated model will beat a “weak baseline”.</a:t>
            </a:r>
          </a:p>
          <a:p>
            <a:endParaRPr lang="en-US" altLang="ja-JP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574F41-025D-4956-96B8-609AC3BA6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8702" y="1336118"/>
            <a:ext cx="6026796" cy="3957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744770"/>
      </p:ext>
    </p:extLst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FBA139-721D-4482-AC19-D72975E6A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“the unreasonable effectiveness of data”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1054BD7-9C8F-4DBD-B1E6-2B2D398C4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7" y="1147844"/>
            <a:ext cx="5307712" cy="486711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55A7215-F42E-4943-AEA2-E39C51FF6C4A}"/>
              </a:ext>
            </a:extLst>
          </p:cNvPr>
          <p:cNvSpPr txBox="1"/>
          <p:nvPr/>
        </p:nvSpPr>
        <p:spPr>
          <a:xfrm>
            <a:off x="441959" y="6151601"/>
            <a:ext cx="4978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</a:t>
            </a:r>
            <a:r>
              <a:rPr lang="en-US" dirty="0" err="1"/>
              <a:t>Banko</a:t>
            </a:r>
            <a:r>
              <a:rPr lang="en-US" dirty="0"/>
              <a:t>, Brill (2001) – </a:t>
            </a:r>
            <a:r>
              <a:rPr lang="en-US"/>
              <a:t>Microsoft Research</a:t>
            </a:r>
            <a:endParaRPr lang="en-US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4123999F-6E67-4D2D-896E-4FFCC4B7AA30}"/>
              </a:ext>
            </a:extLst>
          </p:cNvPr>
          <p:cNvSpPr txBox="1">
            <a:spLocks/>
          </p:cNvSpPr>
          <p:nvPr/>
        </p:nvSpPr>
        <p:spPr>
          <a:xfrm>
            <a:off x="5897268" y="1244679"/>
            <a:ext cx="4922813" cy="2687241"/>
          </a:xfrm>
          <a:prstGeom prst="rect">
            <a:avLst/>
          </a:prstGeom>
        </p:spPr>
        <p:txBody>
          <a:bodyPr/>
          <a:lstStyle>
            <a:lvl1pPr marL="228556" marR="0" indent="-228556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112" marR="0" indent="-228556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099" marR="0" indent="-199986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801" marR="0" indent="-18094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741" marR="0" indent="-168243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7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1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The more data you have, the better your project will perform, even if you don’t choose the best algorithm.</a:t>
            </a:r>
          </a:p>
          <a:p>
            <a:endParaRPr lang="en-US" altLang="ja-JP" dirty="0"/>
          </a:p>
          <a:p>
            <a:r>
              <a:rPr lang="en-US" altLang="ja-JP" dirty="0"/>
              <a:t>The terminology changed over time:</a:t>
            </a:r>
          </a:p>
          <a:p>
            <a:pPr lvl="1"/>
            <a:r>
              <a:rPr lang="en-US" altLang="ja-JP" b="1" dirty="0"/>
              <a:t>Memory-based: </a:t>
            </a:r>
            <a:r>
              <a:rPr lang="en-US" altLang="ja-JP" dirty="0"/>
              <a:t>e.g. KNN</a:t>
            </a:r>
          </a:p>
          <a:p>
            <a:pPr lvl="1"/>
            <a:r>
              <a:rPr lang="en-US" altLang="ja-JP" b="1" dirty="0"/>
              <a:t>Winnow: </a:t>
            </a:r>
            <a:r>
              <a:rPr lang="en-US" altLang="ja-JP" dirty="0"/>
              <a:t>optimized perceptron</a:t>
            </a:r>
          </a:p>
          <a:p>
            <a:pPr lvl="1"/>
            <a:r>
              <a:rPr lang="en-US" altLang="ja-JP" b="1" dirty="0"/>
              <a:t>Perceptron: </a:t>
            </a:r>
            <a:r>
              <a:rPr lang="en-US" altLang="ja-JP" dirty="0"/>
              <a:t>early neural network</a:t>
            </a:r>
          </a:p>
          <a:p>
            <a:pPr lvl="1"/>
            <a:r>
              <a:rPr lang="en-US" altLang="ja-JP" b="1" dirty="0"/>
              <a:t>Naïve Bayes: </a:t>
            </a:r>
            <a:r>
              <a:rPr lang="en-US" altLang="ja-JP" dirty="0"/>
              <a:t>you probably know it</a:t>
            </a:r>
            <a:endParaRPr lang="en-US" altLang="ja-JP" b="1" dirty="0"/>
          </a:p>
        </p:txBody>
      </p:sp>
    </p:spTree>
    <p:extLst>
      <p:ext uri="{BB962C8B-B14F-4D97-AF65-F5344CB8AC3E}">
        <p14:creationId xmlns:p14="http://schemas.microsoft.com/office/powerpoint/2010/main" val="2611982163"/>
      </p:ext>
    </p:extLst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BF4F9CC-7222-4A5B-BCBC-E02705EE61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successful projects</a:t>
            </a:r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B98C1302-EC0E-4609-A38E-1DD0EEB7DBB1}"/>
              </a:ext>
            </a:extLst>
          </p:cNvPr>
          <p:cNvSpPr txBox="1">
            <a:spLocks/>
          </p:cNvSpPr>
          <p:nvPr/>
        </p:nvSpPr>
        <p:spPr>
          <a:xfrm>
            <a:off x="551076" y="1336119"/>
            <a:ext cx="4922813" cy="2687241"/>
          </a:xfrm>
          <a:prstGeom prst="rect">
            <a:avLst/>
          </a:prstGeom>
        </p:spPr>
        <p:txBody>
          <a:bodyPr/>
          <a:lstStyle>
            <a:lvl1pPr marL="228556" marR="0" indent="-228556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112" marR="0" indent="-228556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099" marR="0" indent="-199986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801" marR="0" indent="-180940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741" marR="0" indent="-168243" algn="l" defTabSz="932563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4547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0830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111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3394" indent="-233141" algn="l" defTabSz="932563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ja-JP" dirty="0"/>
              <a:t>You have enough data</a:t>
            </a:r>
          </a:p>
          <a:p>
            <a:endParaRPr lang="en-US" altLang="ja-JP" dirty="0"/>
          </a:p>
          <a:p>
            <a:r>
              <a:rPr lang="en-US" altLang="ja-JP" dirty="0"/>
              <a:t>You know the baseline and think you can beat it</a:t>
            </a:r>
          </a:p>
          <a:p>
            <a:endParaRPr lang="en-US" altLang="ja-JP" dirty="0"/>
          </a:p>
          <a:p>
            <a:r>
              <a:rPr lang="en-US" altLang="ja-JP" dirty="0"/>
              <a:t>Beating the baseline provides economic value far in excess of the cost of your project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0E4C8D3-CBB6-4196-BEEA-C44F726C2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0478" y="1817386"/>
            <a:ext cx="6521522" cy="32232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08166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F5A3BA7-35C7-4C5C-B330-216EBFFF54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979539"/>
            <a:ext cx="4167887" cy="553998"/>
          </a:xfrm>
        </p:spPr>
        <p:txBody>
          <a:bodyPr/>
          <a:lstStyle/>
          <a:p>
            <a:r>
              <a:rPr lang="en-US" dirty="0"/>
              <a:t>Example 1: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343A3-A55A-4E7E-B4A7-184EB2F613A2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582042" y="3962401"/>
            <a:ext cx="4164583" cy="615553"/>
          </a:xfrm>
        </p:spPr>
        <p:txBody>
          <a:bodyPr/>
          <a:lstStyle/>
          <a:p>
            <a:r>
              <a:rPr lang="en-US" dirty="0"/>
              <a:t>Predicting errors in invoices</a:t>
            </a:r>
          </a:p>
          <a:p>
            <a:r>
              <a:rPr lang="en-US" dirty="0"/>
              <a:t>(Microsoft)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911DD32-E2A2-4E0E-B143-46481A2F01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785"/>
          <a:stretch/>
        </p:blipFill>
        <p:spPr>
          <a:xfrm>
            <a:off x="5461248" y="0"/>
            <a:ext cx="6730751" cy="687710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6292BC0-A056-43EA-B192-26CE513679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028" y="0"/>
            <a:ext cx="6926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308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705D62BF-9CC4-7947-AD09-0693ACF07427}"/>
              </a:ext>
            </a:extLst>
          </p:cNvPr>
          <p:cNvSpPr/>
          <p:nvPr/>
        </p:nvSpPr>
        <p:spPr bwMode="auto">
          <a:xfrm flipV="1">
            <a:off x="8059051" y="1435099"/>
            <a:ext cx="3550338" cy="4833911"/>
          </a:xfrm>
          <a:prstGeom prst="rect">
            <a:avLst/>
          </a:prstGeom>
          <a:solidFill>
            <a:schemeClr val="accent1"/>
          </a:solidFill>
          <a:ln w="6350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6333434" cy="2437590"/>
          </a:xfrm>
        </p:spPr>
        <p:txBody>
          <a:bodyPr/>
          <a:lstStyle/>
          <a:p>
            <a:pPr marL="0" indent="0">
              <a:spcAft>
                <a:spcPts val="600"/>
              </a:spcAft>
              <a:buNone/>
            </a:pPr>
            <a:r>
              <a:rPr lang="en-US" sz="2400" dirty="0">
                <a:latin typeface="+mj-lt"/>
              </a:rPr>
              <a:t>Enterprise Volume Licensing is a </a:t>
            </a:r>
            <a:br>
              <a:rPr lang="en-US" sz="2400" dirty="0">
                <a:latin typeface="+mj-lt"/>
              </a:rPr>
            </a:br>
            <a:r>
              <a:rPr lang="en-US" sz="2400" dirty="0">
                <a:latin typeface="+mj-lt"/>
              </a:rPr>
              <a:t>large portion of Microsoft sales…</a:t>
            </a:r>
          </a:p>
          <a:p>
            <a:pPr marL="182563" lvl="1" indent="-182563"/>
            <a:r>
              <a:rPr lang="en-US" sz="1600" b="1" dirty="0">
                <a:solidFill>
                  <a:schemeClr val="accent1"/>
                </a:solidFill>
                <a:latin typeface="+mj-lt"/>
              </a:rPr>
              <a:t>$52.2B sold in FY18 </a:t>
            </a:r>
            <a:r>
              <a:rPr lang="en-US" sz="1600" dirty="0"/>
              <a:t>and </a:t>
            </a:r>
            <a:r>
              <a:rPr lang="en-US" sz="1600" b="1" dirty="0">
                <a:solidFill>
                  <a:schemeClr val="accent1"/>
                </a:solidFill>
                <a:latin typeface="+mj-lt"/>
              </a:rPr>
              <a:t>$59.1B in FY19</a:t>
            </a:r>
          </a:p>
          <a:p>
            <a:pPr marL="182563" lvl="1" indent="-182563"/>
            <a:r>
              <a:rPr lang="en-US" sz="1600" b="1" dirty="0">
                <a:solidFill>
                  <a:schemeClr val="accent1"/>
                </a:solidFill>
                <a:latin typeface="+mj-lt"/>
              </a:rPr>
              <a:t>400k invoices in FY18 </a:t>
            </a:r>
            <a:r>
              <a:rPr lang="en-US" sz="1600" dirty="0"/>
              <a:t>and </a:t>
            </a:r>
            <a:r>
              <a:rPr lang="en-US" sz="1600" b="1" dirty="0">
                <a:solidFill>
                  <a:schemeClr val="accent1"/>
                </a:solidFill>
                <a:latin typeface="+mj-lt"/>
              </a:rPr>
              <a:t>472k in FY19</a:t>
            </a:r>
          </a:p>
          <a:p>
            <a:pPr marL="357188" lvl="1" indent="-357188"/>
            <a:endParaRPr lang="en-US" sz="700" b="1" dirty="0"/>
          </a:p>
          <a:p>
            <a:pPr marL="0" lvl="1" indent="0">
              <a:buNone/>
            </a:pPr>
            <a:r>
              <a:rPr lang="en-US" sz="1600" b="1" dirty="0">
                <a:latin typeface="+mj-lt"/>
              </a:rPr>
              <a:t>… but many Enterprise VL invoices are credited and rebilled:</a:t>
            </a:r>
          </a:p>
          <a:p>
            <a:pPr marL="0" lvl="1" indent="0">
              <a:buNone/>
            </a:pPr>
            <a:r>
              <a:rPr lang="en-US" sz="1600" dirty="0"/>
              <a:t>In FY18, 10.8% of the VL invoices were credited and rebilled, representing 18.6% of the amount ($9.7B)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B350D63E-6CD2-4350-BEB4-AA4773D060AF}"/>
              </a:ext>
            </a:extLst>
          </p:cNvPr>
          <p:cNvGrpSpPr/>
          <p:nvPr/>
        </p:nvGrpSpPr>
        <p:grpSpPr>
          <a:xfrm>
            <a:off x="580396" y="4279175"/>
            <a:ext cx="6743258" cy="2103843"/>
            <a:chOff x="378319" y="3282032"/>
            <a:chExt cx="9076013" cy="2899851"/>
          </a:xfrm>
        </p:grpSpPr>
        <p:cxnSp>
          <p:nvCxnSpPr>
            <p:cNvPr id="8" name="Straight Arrow Connector 7">
              <a:extLst>
                <a:ext uri="{FF2B5EF4-FFF2-40B4-BE49-F238E27FC236}">
                  <a16:creationId xmlns:a16="http://schemas.microsoft.com/office/drawing/2014/main" id="{A3199C29-1DCB-4B80-842F-3402161E6E4E}"/>
                </a:ext>
              </a:extLst>
            </p:cNvPr>
            <p:cNvCxnSpPr/>
            <p:nvPr/>
          </p:nvCxnSpPr>
          <p:spPr>
            <a:xfrm>
              <a:off x="1100745" y="4447914"/>
              <a:ext cx="8353587" cy="0"/>
            </a:xfrm>
            <a:prstGeom prst="straightConnector1">
              <a:avLst/>
            </a:prstGeom>
            <a:ln w="28575" cap="sq">
              <a:solidFill>
                <a:schemeClr val="tx1"/>
              </a:solidFill>
              <a:miter lim="800000"/>
              <a:headEnd type="none" w="lg" len="med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A5F45945-8328-4032-9659-5D769EDBEFE9}"/>
                </a:ext>
              </a:extLst>
            </p:cNvPr>
            <p:cNvCxnSpPr/>
            <p:nvPr/>
          </p:nvCxnSpPr>
          <p:spPr>
            <a:xfrm>
              <a:off x="1100745" y="4447914"/>
              <a:ext cx="0" cy="375834"/>
            </a:xfrm>
            <a:prstGeom prst="line">
              <a:avLst/>
            </a:prstGeom>
            <a:ln w="28575" cap="sq">
              <a:miter lim="800000"/>
              <a:headEnd type="none" w="lg" len="med"/>
              <a:tailEnd type="non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37A99BC-468F-4EBD-AC07-E1A195F6EC79}"/>
                </a:ext>
              </a:extLst>
            </p:cNvPr>
            <p:cNvSpPr txBox="1"/>
            <p:nvPr/>
          </p:nvSpPr>
          <p:spPr>
            <a:xfrm>
              <a:off x="378319" y="4811319"/>
              <a:ext cx="1514596" cy="72118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Day 0</a:t>
              </a:r>
              <a:b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Invoice issued</a:t>
              </a:r>
              <a:br>
                <a:rPr lang="en-US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with 30-day terms</a:t>
              </a: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63BD2CE9-7845-438C-B0E4-B522D8827E82}"/>
                </a:ext>
              </a:extLst>
            </p:cNvPr>
            <p:cNvCxnSpPr/>
            <p:nvPr/>
          </p:nvCxnSpPr>
          <p:spPr>
            <a:xfrm>
              <a:off x="3960182" y="4072080"/>
              <a:ext cx="0" cy="375834"/>
            </a:xfrm>
            <a:prstGeom prst="line">
              <a:avLst/>
            </a:prstGeom>
            <a:ln w="28575">
              <a:headEnd type="none" w="lg" len="med"/>
              <a:tailEnd type="non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D855A31-F764-49A6-9EDE-96E1CBCA1ABC}"/>
                </a:ext>
              </a:extLst>
            </p:cNvPr>
            <p:cNvSpPr txBox="1"/>
            <p:nvPr/>
          </p:nvSpPr>
          <p:spPr>
            <a:xfrm>
              <a:off x="3650689" y="3307960"/>
              <a:ext cx="670996" cy="72118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Day 30</a:t>
              </a:r>
              <a:b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Invoice </a:t>
              </a:r>
              <a:br>
                <a:rPr lang="en-US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due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9EB9999C-E784-4765-88C5-A166145E398D}"/>
                </a:ext>
              </a:extLst>
            </p:cNvPr>
            <p:cNvCxnSpPr/>
            <p:nvPr/>
          </p:nvCxnSpPr>
          <p:spPr>
            <a:xfrm>
              <a:off x="8532182" y="4069047"/>
              <a:ext cx="0" cy="375834"/>
            </a:xfrm>
            <a:prstGeom prst="line">
              <a:avLst/>
            </a:prstGeom>
            <a:ln w="28575">
              <a:headEnd type="none" w="lg" len="med"/>
              <a:tailEnd type="non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9B33CDD-52B1-43BD-BC80-7CD10F9AAAE6}"/>
                </a:ext>
              </a:extLst>
            </p:cNvPr>
            <p:cNvSpPr txBox="1"/>
            <p:nvPr/>
          </p:nvSpPr>
          <p:spPr>
            <a:xfrm>
              <a:off x="4819872" y="3304997"/>
              <a:ext cx="1514596" cy="72118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Day 51</a:t>
              </a:r>
              <a:b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Invoice reissued</a:t>
              </a:r>
              <a:br>
                <a:rPr lang="en-US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with 30-day terms</a:t>
              </a:r>
              <a:endPara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5029FE4-3B1A-4C14-BB5E-E08000CE3766}"/>
                </a:ext>
              </a:extLst>
            </p:cNvPr>
            <p:cNvCxnSpPr/>
            <p:nvPr/>
          </p:nvCxnSpPr>
          <p:spPr>
            <a:xfrm>
              <a:off x="5577170" y="4069047"/>
              <a:ext cx="0" cy="375834"/>
            </a:xfrm>
            <a:prstGeom prst="line">
              <a:avLst/>
            </a:prstGeom>
            <a:ln w="28575">
              <a:headEnd type="none" w="lg" len="med"/>
              <a:tailEnd type="non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Right Brace 17">
              <a:extLst>
                <a:ext uri="{FF2B5EF4-FFF2-40B4-BE49-F238E27FC236}">
                  <a16:creationId xmlns:a16="http://schemas.microsoft.com/office/drawing/2014/main" id="{3568EAA7-65B6-4BBE-B9B8-C2D12B232533}"/>
                </a:ext>
              </a:extLst>
            </p:cNvPr>
            <p:cNvSpPr/>
            <p:nvPr/>
          </p:nvSpPr>
          <p:spPr>
            <a:xfrm rot="5400000">
              <a:off x="6160793" y="3178402"/>
              <a:ext cx="170776" cy="4572001"/>
            </a:xfrm>
            <a:prstGeom prst="rightBrace">
              <a:avLst>
                <a:gd name="adj1" fmla="val 28307"/>
                <a:gd name="adj2" fmla="val 50000"/>
              </a:avLst>
            </a:prstGeom>
            <a:ln w="12700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B005D93C-DEBF-4691-9F1D-4524864B94D3}"/>
                </a:ext>
              </a:extLst>
            </p:cNvPr>
            <p:cNvSpPr txBox="1"/>
            <p:nvPr/>
          </p:nvSpPr>
          <p:spPr>
            <a:xfrm>
              <a:off x="3843747" y="4811319"/>
              <a:ext cx="1838227" cy="4878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Day 30-51</a:t>
              </a:r>
              <a:b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Find and fix the issues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2A798A5A-FA73-4D4B-AF4B-9CF47A741497}"/>
                </a:ext>
              </a:extLst>
            </p:cNvPr>
            <p:cNvSpPr txBox="1"/>
            <p:nvPr/>
          </p:nvSpPr>
          <p:spPr>
            <a:xfrm>
              <a:off x="7842848" y="3282032"/>
              <a:ext cx="1378671" cy="72118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Day 81</a:t>
              </a:r>
              <a:b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Reissued invoice</a:t>
              </a:r>
              <a:br>
                <a:rPr lang="en-US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is due</a:t>
              </a:r>
            </a:p>
          </p:txBody>
        </p:sp>
        <p:sp>
          <p:nvSpPr>
            <p:cNvPr id="21" name="Right Brace 20">
              <a:extLst>
                <a:ext uri="{FF2B5EF4-FFF2-40B4-BE49-F238E27FC236}">
                  <a16:creationId xmlns:a16="http://schemas.microsoft.com/office/drawing/2014/main" id="{36260202-347F-4CEF-8547-4FE402C2D2DE}"/>
                </a:ext>
              </a:extLst>
            </p:cNvPr>
            <p:cNvSpPr/>
            <p:nvPr/>
          </p:nvSpPr>
          <p:spPr>
            <a:xfrm rot="5400000">
              <a:off x="4683288" y="3829016"/>
              <a:ext cx="170776" cy="1616987"/>
            </a:xfrm>
            <a:prstGeom prst="rightBrace">
              <a:avLst>
                <a:gd name="adj1" fmla="val 28307"/>
                <a:gd name="adj2" fmla="val 50000"/>
              </a:avLst>
            </a:prstGeom>
            <a:ln w="12700">
              <a:headEnd type="none" w="lg" len="med"/>
              <a:tailEnd type="non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87789F6-A521-412F-BD2C-C19941764BCA}"/>
                </a:ext>
              </a:extLst>
            </p:cNvPr>
            <p:cNvSpPr txBox="1"/>
            <p:nvPr/>
          </p:nvSpPr>
          <p:spPr>
            <a:xfrm>
              <a:off x="5343251" y="5694022"/>
              <a:ext cx="1805865" cy="487861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accent3"/>
                  </a:solidFill>
                </a:rPr>
                <a:t>51 days</a:t>
              </a:r>
              <a:b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Delay in cash receipts</a:t>
              </a:r>
            </a:p>
          </p:txBody>
        </p:sp>
      </p:grpSp>
      <p:sp>
        <p:nvSpPr>
          <p:cNvPr id="23" name="Text Placeholder 5">
            <a:extLst>
              <a:ext uri="{FF2B5EF4-FFF2-40B4-BE49-F238E27FC236}">
                <a16:creationId xmlns:a16="http://schemas.microsoft.com/office/drawing/2014/main" id="{86D78ED3-522C-43FA-9053-0E5F62B8AE9D}"/>
              </a:ext>
            </a:extLst>
          </p:cNvPr>
          <p:cNvSpPr txBox="1">
            <a:spLocks/>
          </p:cNvSpPr>
          <p:nvPr/>
        </p:nvSpPr>
        <p:spPr>
          <a:xfrm>
            <a:off x="8663152" y="2231369"/>
            <a:ext cx="2652541" cy="309315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Semilight" panose="020B0402040204020203" pitchFamily="34" charset="0"/>
                <a:ea typeface="+mn-ea"/>
                <a:cs typeface="Segoe UI Semilight" panose="020B04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1800"/>
              </a:spcAft>
              <a:buNone/>
            </a:pPr>
            <a:r>
              <a:rPr lang="en-US" sz="2400" b="1">
                <a:solidFill>
                  <a:schemeClr val="bg1"/>
                </a:solidFill>
                <a:latin typeface="+mn-lt"/>
              </a:rPr>
              <a:t>Consequences: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000">
                <a:solidFill>
                  <a:schemeClr val="bg1"/>
                </a:solidFill>
                <a:latin typeface="+mn-lt"/>
              </a:rPr>
              <a:t>Cost of capital: </a:t>
            </a:r>
            <a:br>
              <a:rPr lang="en-US" sz="2000">
                <a:solidFill>
                  <a:schemeClr val="bg1"/>
                </a:solidFill>
                <a:latin typeface="+mn-lt"/>
              </a:rPr>
            </a:br>
            <a:r>
              <a:rPr lang="en-US" sz="2000">
                <a:solidFill>
                  <a:schemeClr val="bg1"/>
                </a:solidFill>
                <a:latin typeface="+mn-lt"/>
              </a:rPr>
              <a:t>$54M @ 4% 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000">
                <a:solidFill>
                  <a:schemeClr val="bg1"/>
                </a:solidFill>
                <a:latin typeface="+mn-lt"/>
                <a:cs typeface="Segoe UI Semilight"/>
              </a:rPr>
              <a:t>Over 50k hours of rework cost</a:t>
            </a:r>
          </a:p>
          <a:p>
            <a:pPr marL="0" indent="0">
              <a:spcAft>
                <a:spcPts val="1800"/>
              </a:spcAft>
              <a:buNone/>
            </a:pPr>
            <a:r>
              <a:rPr lang="en-US" sz="2000">
                <a:solidFill>
                  <a:schemeClr val="bg1"/>
                </a:solidFill>
                <a:latin typeface="+mn-lt"/>
              </a:rPr>
              <a:t>Lower customer satisfaction</a:t>
            </a:r>
          </a:p>
        </p:txBody>
      </p:sp>
      <p:sp>
        <p:nvSpPr>
          <p:cNvPr id="24" name="Graphic 1">
            <a:extLst>
              <a:ext uri="{FF2B5EF4-FFF2-40B4-BE49-F238E27FC236}">
                <a16:creationId xmlns:a16="http://schemas.microsoft.com/office/drawing/2014/main" id="{A4401397-8164-5C46-819F-5E7FA06FFDA5}"/>
              </a:ext>
            </a:extLst>
          </p:cNvPr>
          <p:cNvSpPr/>
          <p:nvPr/>
        </p:nvSpPr>
        <p:spPr>
          <a:xfrm>
            <a:off x="11431285" y="261449"/>
            <a:ext cx="408130" cy="472750"/>
          </a:xfrm>
          <a:custGeom>
            <a:avLst/>
            <a:gdLst>
              <a:gd name="connsiteX0" fmla="*/ 1124955 w 1143000"/>
              <a:gd name="connsiteY0" fmla="*/ 1270159 h 1323975"/>
              <a:gd name="connsiteX1" fmla="*/ 1126860 w 1143000"/>
              <a:gd name="connsiteY1" fmla="*/ 1166336 h 1323975"/>
              <a:gd name="connsiteX2" fmla="*/ 778245 w 1143000"/>
              <a:gd name="connsiteY2" fmla="*/ 534829 h 1323975"/>
              <a:gd name="connsiteX3" fmla="*/ 778245 w 1143000"/>
              <a:gd name="connsiteY3" fmla="*/ 277654 h 1323975"/>
              <a:gd name="connsiteX4" fmla="*/ 883020 w 1143000"/>
              <a:gd name="connsiteY4" fmla="*/ 277654 h 1323975"/>
              <a:gd name="connsiteX5" fmla="*/ 883020 w 1143000"/>
              <a:gd name="connsiteY5" fmla="*/ 7144 h 1323975"/>
              <a:gd name="connsiteX6" fmla="*/ 263894 w 1143000"/>
              <a:gd name="connsiteY6" fmla="*/ 7144 h 1323975"/>
              <a:gd name="connsiteX7" fmla="*/ 263894 w 1143000"/>
              <a:gd name="connsiteY7" fmla="*/ 277654 h 1323975"/>
              <a:gd name="connsiteX8" fmla="*/ 368669 w 1143000"/>
              <a:gd name="connsiteY8" fmla="*/ 277654 h 1323975"/>
              <a:gd name="connsiteX9" fmla="*/ 368669 w 1143000"/>
              <a:gd name="connsiteY9" fmla="*/ 534829 h 1323975"/>
              <a:gd name="connsiteX10" fmla="*/ 20054 w 1143000"/>
              <a:gd name="connsiteY10" fmla="*/ 1167289 h 1323975"/>
              <a:gd name="connsiteX11" fmla="*/ 61012 w 1143000"/>
              <a:gd name="connsiteY11" fmla="*/ 1309211 h 1323975"/>
              <a:gd name="connsiteX12" fmla="*/ 111494 w 1143000"/>
              <a:gd name="connsiteY12" fmla="*/ 1322546 h 1323975"/>
              <a:gd name="connsiteX13" fmla="*/ 1035420 w 1143000"/>
              <a:gd name="connsiteY13" fmla="*/ 1322546 h 1323975"/>
              <a:gd name="connsiteX14" fmla="*/ 1124955 w 1143000"/>
              <a:gd name="connsiteY14" fmla="*/ 1270159 h 1323975"/>
              <a:gd name="connsiteX15" fmla="*/ 253417 w 1143000"/>
              <a:gd name="connsiteY15" fmla="*/ 927259 h 1323975"/>
              <a:gd name="connsiteX16" fmla="*/ 310567 w 1143000"/>
              <a:gd name="connsiteY16" fmla="*/ 822484 h 1323975"/>
              <a:gd name="connsiteX17" fmla="*/ 557264 w 1143000"/>
              <a:gd name="connsiteY17" fmla="*/ 822484 h 1323975"/>
              <a:gd name="connsiteX18" fmla="*/ 557264 w 1143000"/>
              <a:gd name="connsiteY18" fmla="*/ 732949 h 1323975"/>
              <a:gd name="connsiteX19" fmla="*/ 360097 w 1143000"/>
              <a:gd name="connsiteY19" fmla="*/ 732949 h 1323975"/>
              <a:gd name="connsiteX20" fmla="*/ 392482 w 1143000"/>
              <a:gd name="connsiteY20" fmla="*/ 672941 h 1323975"/>
              <a:gd name="connsiteX21" fmla="*/ 557264 w 1143000"/>
              <a:gd name="connsiteY21" fmla="*/ 672941 h 1323975"/>
              <a:gd name="connsiteX22" fmla="*/ 557264 w 1143000"/>
              <a:gd name="connsiteY22" fmla="*/ 583406 h 1323975"/>
              <a:gd name="connsiteX23" fmla="*/ 442964 w 1143000"/>
              <a:gd name="connsiteY23" fmla="*/ 583406 h 1323975"/>
              <a:gd name="connsiteX24" fmla="*/ 458205 w 1143000"/>
              <a:gd name="connsiteY24" fmla="*/ 556736 h 1323975"/>
              <a:gd name="connsiteX25" fmla="*/ 458205 w 1143000"/>
              <a:gd name="connsiteY25" fmla="*/ 524351 h 1323975"/>
              <a:gd name="connsiteX26" fmla="*/ 559170 w 1143000"/>
              <a:gd name="connsiteY26" fmla="*/ 524351 h 1323975"/>
              <a:gd name="connsiteX27" fmla="*/ 559170 w 1143000"/>
              <a:gd name="connsiteY27" fmla="*/ 435769 h 1323975"/>
              <a:gd name="connsiteX28" fmla="*/ 457252 w 1143000"/>
              <a:gd name="connsiteY28" fmla="*/ 435769 h 1323975"/>
              <a:gd name="connsiteX29" fmla="*/ 457252 w 1143000"/>
              <a:gd name="connsiteY29" fmla="*/ 375761 h 1323975"/>
              <a:gd name="connsiteX30" fmla="*/ 558217 w 1143000"/>
              <a:gd name="connsiteY30" fmla="*/ 375761 h 1323975"/>
              <a:gd name="connsiteX31" fmla="*/ 558217 w 1143000"/>
              <a:gd name="connsiteY31" fmla="*/ 286226 h 1323975"/>
              <a:gd name="connsiteX32" fmla="*/ 457252 w 1143000"/>
              <a:gd name="connsiteY32" fmla="*/ 286226 h 1323975"/>
              <a:gd name="connsiteX33" fmla="*/ 457252 w 1143000"/>
              <a:gd name="connsiteY33" fmla="*/ 188119 h 1323975"/>
              <a:gd name="connsiteX34" fmla="*/ 352477 w 1143000"/>
              <a:gd name="connsiteY34" fmla="*/ 188119 h 1323975"/>
              <a:gd name="connsiteX35" fmla="*/ 352477 w 1143000"/>
              <a:gd name="connsiteY35" fmla="*/ 96679 h 1323975"/>
              <a:gd name="connsiteX36" fmla="*/ 792532 w 1143000"/>
              <a:gd name="connsiteY36" fmla="*/ 96679 h 1323975"/>
              <a:gd name="connsiteX37" fmla="*/ 792532 w 1143000"/>
              <a:gd name="connsiteY37" fmla="*/ 188119 h 1323975"/>
              <a:gd name="connsiteX38" fmla="*/ 687757 w 1143000"/>
              <a:gd name="connsiteY38" fmla="*/ 188119 h 1323975"/>
              <a:gd name="connsiteX39" fmla="*/ 687757 w 1143000"/>
              <a:gd name="connsiteY39" fmla="*/ 557689 h 1323975"/>
              <a:gd name="connsiteX40" fmla="*/ 892545 w 1143000"/>
              <a:gd name="connsiteY40" fmla="*/ 927259 h 1323975"/>
              <a:gd name="connsiteX41" fmla="*/ 253417 w 1143000"/>
              <a:gd name="connsiteY41" fmla="*/ 927259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43000" h="1323975">
                <a:moveTo>
                  <a:pt x="1124955" y="1270159"/>
                </a:moveTo>
                <a:cubicBezTo>
                  <a:pt x="1144005" y="1238726"/>
                  <a:pt x="1144005" y="1198721"/>
                  <a:pt x="1126860" y="1166336"/>
                </a:cubicBezTo>
                <a:lnTo>
                  <a:pt x="778245" y="534829"/>
                </a:lnTo>
                <a:lnTo>
                  <a:pt x="778245" y="277654"/>
                </a:lnTo>
                <a:lnTo>
                  <a:pt x="883020" y="277654"/>
                </a:lnTo>
                <a:lnTo>
                  <a:pt x="883020" y="7144"/>
                </a:lnTo>
                <a:lnTo>
                  <a:pt x="263894" y="7144"/>
                </a:lnTo>
                <a:lnTo>
                  <a:pt x="263894" y="277654"/>
                </a:lnTo>
                <a:lnTo>
                  <a:pt x="368669" y="277654"/>
                </a:lnTo>
                <a:lnTo>
                  <a:pt x="368669" y="534829"/>
                </a:lnTo>
                <a:lnTo>
                  <a:pt x="20054" y="1167289"/>
                </a:lnTo>
                <a:cubicBezTo>
                  <a:pt x="-7568" y="1217771"/>
                  <a:pt x="10529" y="1281589"/>
                  <a:pt x="61012" y="1309211"/>
                </a:cubicBezTo>
                <a:cubicBezTo>
                  <a:pt x="76252" y="1317784"/>
                  <a:pt x="93397" y="1322546"/>
                  <a:pt x="111494" y="1322546"/>
                </a:cubicBezTo>
                <a:lnTo>
                  <a:pt x="1035420" y="1322546"/>
                </a:lnTo>
                <a:cubicBezTo>
                  <a:pt x="1071615" y="1321594"/>
                  <a:pt x="1105905" y="1302544"/>
                  <a:pt x="1124955" y="1270159"/>
                </a:cubicBezTo>
                <a:close/>
                <a:moveTo>
                  <a:pt x="253417" y="927259"/>
                </a:moveTo>
                <a:lnTo>
                  <a:pt x="310567" y="822484"/>
                </a:lnTo>
                <a:lnTo>
                  <a:pt x="557264" y="822484"/>
                </a:lnTo>
                <a:lnTo>
                  <a:pt x="557264" y="732949"/>
                </a:lnTo>
                <a:lnTo>
                  <a:pt x="360097" y="732949"/>
                </a:lnTo>
                <a:lnTo>
                  <a:pt x="392482" y="672941"/>
                </a:lnTo>
                <a:lnTo>
                  <a:pt x="557264" y="672941"/>
                </a:lnTo>
                <a:lnTo>
                  <a:pt x="557264" y="583406"/>
                </a:lnTo>
                <a:lnTo>
                  <a:pt x="442964" y="583406"/>
                </a:lnTo>
                <a:lnTo>
                  <a:pt x="458205" y="556736"/>
                </a:lnTo>
                <a:lnTo>
                  <a:pt x="458205" y="524351"/>
                </a:lnTo>
                <a:lnTo>
                  <a:pt x="559170" y="524351"/>
                </a:lnTo>
                <a:lnTo>
                  <a:pt x="559170" y="435769"/>
                </a:lnTo>
                <a:lnTo>
                  <a:pt x="457252" y="435769"/>
                </a:lnTo>
                <a:lnTo>
                  <a:pt x="457252" y="375761"/>
                </a:lnTo>
                <a:lnTo>
                  <a:pt x="558217" y="375761"/>
                </a:lnTo>
                <a:lnTo>
                  <a:pt x="558217" y="286226"/>
                </a:lnTo>
                <a:lnTo>
                  <a:pt x="457252" y="286226"/>
                </a:lnTo>
                <a:lnTo>
                  <a:pt x="457252" y="188119"/>
                </a:lnTo>
                <a:lnTo>
                  <a:pt x="352477" y="188119"/>
                </a:lnTo>
                <a:lnTo>
                  <a:pt x="352477" y="96679"/>
                </a:lnTo>
                <a:lnTo>
                  <a:pt x="792532" y="96679"/>
                </a:lnTo>
                <a:lnTo>
                  <a:pt x="792532" y="188119"/>
                </a:lnTo>
                <a:lnTo>
                  <a:pt x="687757" y="188119"/>
                </a:lnTo>
                <a:lnTo>
                  <a:pt x="687757" y="557689"/>
                </a:lnTo>
                <a:lnTo>
                  <a:pt x="892545" y="927259"/>
                </a:lnTo>
                <a:lnTo>
                  <a:pt x="253417" y="927259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3EE1C81-B9F0-5845-BBE4-0E14DD135A3F}"/>
              </a:ext>
            </a:extLst>
          </p:cNvPr>
          <p:cNvCxnSpPr>
            <a:cxnSpLocks/>
          </p:cNvCxnSpPr>
          <p:nvPr/>
        </p:nvCxnSpPr>
        <p:spPr>
          <a:xfrm>
            <a:off x="580396" y="4049941"/>
            <a:ext cx="710851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77C9F02-FB12-4E40-A9C0-324105BCBDF0}"/>
              </a:ext>
            </a:extLst>
          </p:cNvPr>
          <p:cNvGrpSpPr/>
          <p:nvPr/>
        </p:nvGrpSpPr>
        <p:grpSpPr>
          <a:xfrm>
            <a:off x="8629749" y="3649052"/>
            <a:ext cx="2419239" cy="898498"/>
            <a:chOff x="8396577" y="3525154"/>
            <a:chExt cx="2719346" cy="898498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D7458175-4C12-B645-BE6D-4F82B275F883}"/>
                </a:ext>
              </a:extLst>
            </p:cNvPr>
            <p:cNvCxnSpPr>
              <a:cxnSpLocks/>
            </p:cNvCxnSpPr>
            <p:nvPr/>
          </p:nvCxnSpPr>
          <p:spPr>
            <a:xfrm>
              <a:off x="8396577" y="4423652"/>
              <a:ext cx="2719346" cy="0"/>
            </a:xfrm>
            <a:prstGeom prst="line">
              <a:avLst/>
            </a:prstGeom>
            <a:ln w="635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AC1000B-7ED0-2E4E-9426-BBB1A1562C2F}"/>
                </a:ext>
              </a:extLst>
            </p:cNvPr>
            <p:cNvCxnSpPr>
              <a:cxnSpLocks/>
            </p:cNvCxnSpPr>
            <p:nvPr/>
          </p:nvCxnSpPr>
          <p:spPr>
            <a:xfrm>
              <a:off x="8396577" y="3525154"/>
              <a:ext cx="2719346" cy="0"/>
            </a:xfrm>
            <a:prstGeom prst="line">
              <a:avLst/>
            </a:prstGeom>
            <a:ln w="6350">
              <a:solidFill>
                <a:schemeClr val="bg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0384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D9BA1-D00F-4F35-9F0B-1F083ABCB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>
                <a:cs typeface="Segoe UI"/>
              </a:rPr>
              <a:t>Project goals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1913F6-E754-4782-BFC3-F3A8E248891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6390" y="2083143"/>
            <a:ext cx="3429019" cy="3077766"/>
          </a:xfrm>
        </p:spPr>
        <p:txBody>
          <a:bodyPr vert="horz" wrap="square" lIns="0" tIns="0" rIns="0" bIns="0" rtlCol="0" anchor="ctr">
            <a:spAutoFit/>
          </a:bodyPr>
          <a:lstStyle/>
          <a:p>
            <a:r>
              <a:rPr lang="en-US" sz="4000" dirty="0">
                <a:solidFill>
                  <a:schemeClr val="accent1"/>
                </a:solidFill>
                <a:latin typeface="+mj-lt"/>
                <a:cs typeface="Segoe UI Semilight"/>
              </a:rPr>
              <a:t>Fixing root causes of invoice errors was going to take time.</a:t>
            </a:r>
          </a:p>
        </p:txBody>
      </p:sp>
      <p:sp>
        <p:nvSpPr>
          <p:cNvPr id="4" name="Graphic 1">
            <a:extLst>
              <a:ext uri="{FF2B5EF4-FFF2-40B4-BE49-F238E27FC236}">
                <a16:creationId xmlns:a16="http://schemas.microsoft.com/office/drawing/2014/main" id="{6B3AA585-6470-1B4A-9E53-4E4DB85BAE57}"/>
              </a:ext>
            </a:extLst>
          </p:cNvPr>
          <p:cNvSpPr/>
          <p:nvPr/>
        </p:nvSpPr>
        <p:spPr>
          <a:xfrm>
            <a:off x="11431285" y="261449"/>
            <a:ext cx="408130" cy="472750"/>
          </a:xfrm>
          <a:custGeom>
            <a:avLst/>
            <a:gdLst>
              <a:gd name="connsiteX0" fmla="*/ 1124955 w 1143000"/>
              <a:gd name="connsiteY0" fmla="*/ 1270159 h 1323975"/>
              <a:gd name="connsiteX1" fmla="*/ 1126860 w 1143000"/>
              <a:gd name="connsiteY1" fmla="*/ 1166336 h 1323975"/>
              <a:gd name="connsiteX2" fmla="*/ 778245 w 1143000"/>
              <a:gd name="connsiteY2" fmla="*/ 534829 h 1323975"/>
              <a:gd name="connsiteX3" fmla="*/ 778245 w 1143000"/>
              <a:gd name="connsiteY3" fmla="*/ 277654 h 1323975"/>
              <a:gd name="connsiteX4" fmla="*/ 883020 w 1143000"/>
              <a:gd name="connsiteY4" fmla="*/ 277654 h 1323975"/>
              <a:gd name="connsiteX5" fmla="*/ 883020 w 1143000"/>
              <a:gd name="connsiteY5" fmla="*/ 7144 h 1323975"/>
              <a:gd name="connsiteX6" fmla="*/ 263894 w 1143000"/>
              <a:gd name="connsiteY6" fmla="*/ 7144 h 1323975"/>
              <a:gd name="connsiteX7" fmla="*/ 263894 w 1143000"/>
              <a:gd name="connsiteY7" fmla="*/ 277654 h 1323975"/>
              <a:gd name="connsiteX8" fmla="*/ 368669 w 1143000"/>
              <a:gd name="connsiteY8" fmla="*/ 277654 h 1323975"/>
              <a:gd name="connsiteX9" fmla="*/ 368669 w 1143000"/>
              <a:gd name="connsiteY9" fmla="*/ 534829 h 1323975"/>
              <a:gd name="connsiteX10" fmla="*/ 20054 w 1143000"/>
              <a:gd name="connsiteY10" fmla="*/ 1167289 h 1323975"/>
              <a:gd name="connsiteX11" fmla="*/ 61012 w 1143000"/>
              <a:gd name="connsiteY11" fmla="*/ 1309211 h 1323975"/>
              <a:gd name="connsiteX12" fmla="*/ 111494 w 1143000"/>
              <a:gd name="connsiteY12" fmla="*/ 1322546 h 1323975"/>
              <a:gd name="connsiteX13" fmla="*/ 1035420 w 1143000"/>
              <a:gd name="connsiteY13" fmla="*/ 1322546 h 1323975"/>
              <a:gd name="connsiteX14" fmla="*/ 1124955 w 1143000"/>
              <a:gd name="connsiteY14" fmla="*/ 1270159 h 1323975"/>
              <a:gd name="connsiteX15" fmla="*/ 253417 w 1143000"/>
              <a:gd name="connsiteY15" fmla="*/ 927259 h 1323975"/>
              <a:gd name="connsiteX16" fmla="*/ 310567 w 1143000"/>
              <a:gd name="connsiteY16" fmla="*/ 822484 h 1323975"/>
              <a:gd name="connsiteX17" fmla="*/ 557264 w 1143000"/>
              <a:gd name="connsiteY17" fmla="*/ 822484 h 1323975"/>
              <a:gd name="connsiteX18" fmla="*/ 557264 w 1143000"/>
              <a:gd name="connsiteY18" fmla="*/ 732949 h 1323975"/>
              <a:gd name="connsiteX19" fmla="*/ 360097 w 1143000"/>
              <a:gd name="connsiteY19" fmla="*/ 732949 h 1323975"/>
              <a:gd name="connsiteX20" fmla="*/ 392482 w 1143000"/>
              <a:gd name="connsiteY20" fmla="*/ 672941 h 1323975"/>
              <a:gd name="connsiteX21" fmla="*/ 557264 w 1143000"/>
              <a:gd name="connsiteY21" fmla="*/ 672941 h 1323975"/>
              <a:gd name="connsiteX22" fmla="*/ 557264 w 1143000"/>
              <a:gd name="connsiteY22" fmla="*/ 583406 h 1323975"/>
              <a:gd name="connsiteX23" fmla="*/ 442964 w 1143000"/>
              <a:gd name="connsiteY23" fmla="*/ 583406 h 1323975"/>
              <a:gd name="connsiteX24" fmla="*/ 458205 w 1143000"/>
              <a:gd name="connsiteY24" fmla="*/ 556736 h 1323975"/>
              <a:gd name="connsiteX25" fmla="*/ 458205 w 1143000"/>
              <a:gd name="connsiteY25" fmla="*/ 524351 h 1323975"/>
              <a:gd name="connsiteX26" fmla="*/ 559170 w 1143000"/>
              <a:gd name="connsiteY26" fmla="*/ 524351 h 1323975"/>
              <a:gd name="connsiteX27" fmla="*/ 559170 w 1143000"/>
              <a:gd name="connsiteY27" fmla="*/ 435769 h 1323975"/>
              <a:gd name="connsiteX28" fmla="*/ 457252 w 1143000"/>
              <a:gd name="connsiteY28" fmla="*/ 435769 h 1323975"/>
              <a:gd name="connsiteX29" fmla="*/ 457252 w 1143000"/>
              <a:gd name="connsiteY29" fmla="*/ 375761 h 1323975"/>
              <a:gd name="connsiteX30" fmla="*/ 558217 w 1143000"/>
              <a:gd name="connsiteY30" fmla="*/ 375761 h 1323975"/>
              <a:gd name="connsiteX31" fmla="*/ 558217 w 1143000"/>
              <a:gd name="connsiteY31" fmla="*/ 286226 h 1323975"/>
              <a:gd name="connsiteX32" fmla="*/ 457252 w 1143000"/>
              <a:gd name="connsiteY32" fmla="*/ 286226 h 1323975"/>
              <a:gd name="connsiteX33" fmla="*/ 457252 w 1143000"/>
              <a:gd name="connsiteY33" fmla="*/ 188119 h 1323975"/>
              <a:gd name="connsiteX34" fmla="*/ 352477 w 1143000"/>
              <a:gd name="connsiteY34" fmla="*/ 188119 h 1323975"/>
              <a:gd name="connsiteX35" fmla="*/ 352477 w 1143000"/>
              <a:gd name="connsiteY35" fmla="*/ 96679 h 1323975"/>
              <a:gd name="connsiteX36" fmla="*/ 792532 w 1143000"/>
              <a:gd name="connsiteY36" fmla="*/ 96679 h 1323975"/>
              <a:gd name="connsiteX37" fmla="*/ 792532 w 1143000"/>
              <a:gd name="connsiteY37" fmla="*/ 188119 h 1323975"/>
              <a:gd name="connsiteX38" fmla="*/ 687757 w 1143000"/>
              <a:gd name="connsiteY38" fmla="*/ 188119 h 1323975"/>
              <a:gd name="connsiteX39" fmla="*/ 687757 w 1143000"/>
              <a:gd name="connsiteY39" fmla="*/ 557689 h 1323975"/>
              <a:gd name="connsiteX40" fmla="*/ 892545 w 1143000"/>
              <a:gd name="connsiteY40" fmla="*/ 927259 h 1323975"/>
              <a:gd name="connsiteX41" fmla="*/ 253417 w 1143000"/>
              <a:gd name="connsiteY41" fmla="*/ 927259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43000" h="1323975">
                <a:moveTo>
                  <a:pt x="1124955" y="1270159"/>
                </a:moveTo>
                <a:cubicBezTo>
                  <a:pt x="1144005" y="1238726"/>
                  <a:pt x="1144005" y="1198721"/>
                  <a:pt x="1126860" y="1166336"/>
                </a:cubicBezTo>
                <a:lnTo>
                  <a:pt x="778245" y="534829"/>
                </a:lnTo>
                <a:lnTo>
                  <a:pt x="778245" y="277654"/>
                </a:lnTo>
                <a:lnTo>
                  <a:pt x="883020" y="277654"/>
                </a:lnTo>
                <a:lnTo>
                  <a:pt x="883020" y="7144"/>
                </a:lnTo>
                <a:lnTo>
                  <a:pt x="263894" y="7144"/>
                </a:lnTo>
                <a:lnTo>
                  <a:pt x="263894" y="277654"/>
                </a:lnTo>
                <a:lnTo>
                  <a:pt x="368669" y="277654"/>
                </a:lnTo>
                <a:lnTo>
                  <a:pt x="368669" y="534829"/>
                </a:lnTo>
                <a:lnTo>
                  <a:pt x="20054" y="1167289"/>
                </a:lnTo>
                <a:cubicBezTo>
                  <a:pt x="-7568" y="1217771"/>
                  <a:pt x="10529" y="1281589"/>
                  <a:pt x="61012" y="1309211"/>
                </a:cubicBezTo>
                <a:cubicBezTo>
                  <a:pt x="76252" y="1317784"/>
                  <a:pt x="93397" y="1322546"/>
                  <a:pt x="111494" y="1322546"/>
                </a:cubicBezTo>
                <a:lnTo>
                  <a:pt x="1035420" y="1322546"/>
                </a:lnTo>
                <a:cubicBezTo>
                  <a:pt x="1071615" y="1321594"/>
                  <a:pt x="1105905" y="1302544"/>
                  <a:pt x="1124955" y="1270159"/>
                </a:cubicBezTo>
                <a:close/>
                <a:moveTo>
                  <a:pt x="253417" y="927259"/>
                </a:moveTo>
                <a:lnTo>
                  <a:pt x="310567" y="822484"/>
                </a:lnTo>
                <a:lnTo>
                  <a:pt x="557264" y="822484"/>
                </a:lnTo>
                <a:lnTo>
                  <a:pt x="557264" y="732949"/>
                </a:lnTo>
                <a:lnTo>
                  <a:pt x="360097" y="732949"/>
                </a:lnTo>
                <a:lnTo>
                  <a:pt x="392482" y="672941"/>
                </a:lnTo>
                <a:lnTo>
                  <a:pt x="557264" y="672941"/>
                </a:lnTo>
                <a:lnTo>
                  <a:pt x="557264" y="583406"/>
                </a:lnTo>
                <a:lnTo>
                  <a:pt x="442964" y="583406"/>
                </a:lnTo>
                <a:lnTo>
                  <a:pt x="458205" y="556736"/>
                </a:lnTo>
                <a:lnTo>
                  <a:pt x="458205" y="524351"/>
                </a:lnTo>
                <a:lnTo>
                  <a:pt x="559170" y="524351"/>
                </a:lnTo>
                <a:lnTo>
                  <a:pt x="559170" y="435769"/>
                </a:lnTo>
                <a:lnTo>
                  <a:pt x="457252" y="435769"/>
                </a:lnTo>
                <a:lnTo>
                  <a:pt x="457252" y="375761"/>
                </a:lnTo>
                <a:lnTo>
                  <a:pt x="558217" y="375761"/>
                </a:lnTo>
                <a:lnTo>
                  <a:pt x="558217" y="286226"/>
                </a:lnTo>
                <a:lnTo>
                  <a:pt x="457252" y="286226"/>
                </a:lnTo>
                <a:lnTo>
                  <a:pt x="457252" y="188119"/>
                </a:lnTo>
                <a:lnTo>
                  <a:pt x="352477" y="188119"/>
                </a:lnTo>
                <a:lnTo>
                  <a:pt x="352477" y="96679"/>
                </a:lnTo>
                <a:lnTo>
                  <a:pt x="792532" y="96679"/>
                </a:lnTo>
                <a:lnTo>
                  <a:pt x="792532" y="188119"/>
                </a:lnTo>
                <a:lnTo>
                  <a:pt x="687757" y="188119"/>
                </a:lnTo>
                <a:lnTo>
                  <a:pt x="687757" y="557689"/>
                </a:lnTo>
                <a:lnTo>
                  <a:pt x="892545" y="927259"/>
                </a:lnTo>
                <a:lnTo>
                  <a:pt x="253417" y="927259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901A9BC6-C017-CE45-83BC-2618C03EBBCE}"/>
              </a:ext>
            </a:extLst>
          </p:cNvPr>
          <p:cNvSpPr txBox="1">
            <a:spLocks/>
          </p:cNvSpPr>
          <p:nvPr/>
        </p:nvSpPr>
        <p:spPr>
          <a:xfrm>
            <a:off x="5237903" y="2450935"/>
            <a:ext cx="5989338" cy="283154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2286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4572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6858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914400" marR="0" indent="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3600" b="1" dirty="0">
                <a:solidFill>
                  <a:schemeClr val="tx1"/>
                </a:solidFill>
                <a:latin typeface="+mj-lt"/>
                <a:cs typeface="Segoe UI Semilight"/>
              </a:rPr>
              <a:t>By using machine learning:</a:t>
            </a:r>
          </a:p>
          <a:p>
            <a:pPr marL="865187">
              <a:spcAft>
                <a:spcPts val="1200"/>
              </a:spcAft>
            </a:pPr>
            <a:r>
              <a:rPr lang="en-US" sz="2000" dirty="0">
                <a:cs typeface="Segoe UI Semilight"/>
              </a:rPr>
              <a:t>Microsoft was able to mitigate the issues by predicting likelihood of errors and shortening the time it takes to correct them</a:t>
            </a:r>
            <a:endParaRPr lang="en-US" sz="2000" dirty="0"/>
          </a:p>
          <a:p>
            <a:pPr marL="865187"/>
            <a:r>
              <a:rPr lang="en-US" sz="2000" dirty="0">
                <a:cs typeface="Segoe UI Semilight"/>
              </a:rPr>
              <a:t>Microsoft was able to identify potential root causes by finding the most predictive features</a:t>
            </a:r>
            <a:endParaRPr lang="en-US" sz="2000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6DB05C1-E969-844C-B12C-5FF66618C1CE}"/>
              </a:ext>
            </a:extLst>
          </p:cNvPr>
          <p:cNvCxnSpPr>
            <a:cxnSpLocks/>
          </p:cNvCxnSpPr>
          <p:nvPr/>
        </p:nvCxnSpPr>
        <p:spPr>
          <a:xfrm flipV="1">
            <a:off x="4581204" y="2138901"/>
            <a:ext cx="0" cy="3116912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 descr="search, analyze, insights magnifying glass&#10;">
            <a:extLst>
              <a:ext uri="{FF2B5EF4-FFF2-40B4-BE49-F238E27FC236}">
                <a16:creationId xmlns:a16="http://schemas.microsoft.com/office/drawing/2014/main" id="{2087CFAA-7C1D-F34B-B6F7-A87F3213E771}"/>
              </a:ext>
            </a:extLst>
          </p:cNvPr>
          <p:cNvGrpSpPr/>
          <p:nvPr/>
        </p:nvGrpSpPr>
        <p:grpSpPr>
          <a:xfrm>
            <a:off x="5278803" y="4486111"/>
            <a:ext cx="463330" cy="395990"/>
            <a:chOff x="7820966" y="2823313"/>
            <a:chExt cx="401254" cy="342936"/>
          </a:xfrm>
        </p:grpSpPr>
        <p:sp>
          <p:nvSpPr>
            <p:cNvPr id="11" name="Freeform: Shape 339">
              <a:extLst>
                <a:ext uri="{FF2B5EF4-FFF2-40B4-BE49-F238E27FC236}">
                  <a16:creationId xmlns:a16="http://schemas.microsoft.com/office/drawing/2014/main" id="{82641643-BD37-764A-A9BA-3A7EB668002E}"/>
                </a:ext>
              </a:extLst>
            </p:cNvPr>
            <p:cNvSpPr/>
            <p:nvPr/>
          </p:nvSpPr>
          <p:spPr>
            <a:xfrm>
              <a:off x="7823347" y="2888560"/>
              <a:ext cx="140963" cy="43072"/>
            </a:xfrm>
            <a:custGeom>
              <a:avLst/>
              <a:gdLst>
                <a:gd name="connsiteX0" fmla="*/ 3307 w 158756"/>
                <a:gd name="connsiteY0" fmla="*/ 48626 h 48508"/>
                <a:gd name="connsiteX1" fmla="*/ 159432 w 158756"/>
                <a:gd name="connsiteY1" fmla="*/ 48626 h 48508"/>
                <a:gd name="connsiteX2" fmla="*/ 159432 w 158756"/>
                <a:gd name="connsiteY2" fmla="*/ 3307 h 48508"/>
                <a:gd name="connsiteX3" fmla="*/ 3307 w 158756"/>
                <a:gd name="connsiteY3" fmla="*/ 3307 h 48508"/>
                <a:gd name="connsiteX4" fmla="*/ 3307 w 158756"/>
                <a:gd name="connsiteY4" fmla="*/ 48626 h 4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756" h="48508">
                  <a:moveTo>
                    <a:pt x="3307" y="48626"/>
                  </a:moveTo>
                  <a:lnTo>
                    <a:pt x="159432" y="48626"/>
                  </a:lnTo>
                  <a:lnTo>
                    <a:pt x="159432" y="3307"/>
                  </a:lnTo>
                  <a:lnTo>
                    <a:pt x="3307" y="3307"/>
                  </a:lnTo>
                  <a:lnTo>
                    <a:pt x="3307" y="48626"/>
                  </a:lnTo>
                  <a:close/>
                </a:path>
              </a:pathLst>
            </a:custGeom>
            <a:solidFill>
              <a:srgbClr val="50E6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340">
              <a:extLst>
                <a:ext uri="{FF2B5EF4-FFF2-40B4-BE49-F238E27FC236}">
                  <a16:creationId xmlns:a16="http://schemas.microsoft.com/office/drawing/2014/main" id="{7B54865A-D0D2-FC40-A385-65E5C4A59828}"/>
                </a:ext>
              </a:extLst>
            </p:cNvPr>
            <p:cNvSpPr/>
            <p:nvPr/>
          </p:nvSpPr>
          <p:spPr>
            <a:xfrm>
              <a:off x="7823347" y="2953807"/>
              <a:ext cx="82228" cy="43072"/>
            </a:xfrm>
            <a:custGeom>
              <a:avLst/>
              <a:gdLst>
                <a:gd name="connsiteX0" fmla="*/ 3307 w 92608"/>
                <a:gd name="connsiteY0" fmla="*/ 48626 h 48508"/>
                <a:gd name="connsiteX1" fmla="*/ 91192 w 92608"/>
                <a:gd name="connsiteY1" fmla="*/ 48626 h 48508"/>
                <a:gd name="connsiteX2" fmla="*/ 91192 w 92608"/>
                <a:gd name="connsiteY2" fmla="*/ 3307 h 48508"/>
                <a:gd name="connsiteX3" fmla="*/ 3307 w 92608"/>
                <a:gd name="connsiteY3" fmla="*/ 3307 h 48508"/>
                <a:gd name="connsiteX4" fmla="*/ 3307 w 92608"/>
                <a:gd name="connsiteY4" fmla="*/ 48626 h 4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608" h="48508">
                  <a:moveTo>
                    <a:pt x="3307" y="48626"/>
                  </a:moveTo>
                  <a:lnTo>
                    <a:pt x="91192" y="48626"/>
                  </a:lnTo>
                  <a:lnTo>
                    <a:pt x="91192" y="3307"/>
                  </a:lnTo>
                  <a:lnTo>
                    <a:pt x="3307" y="3307"/>
                  </a:lnTo>
                  <a:lnTo>
                    <a:pt x="3307" y="48626"/>
                  </a:lnTo>
                  <a:close/>
                </a:path>
              </a:pathLst>
            </a:custGeom>
            <a:solidFill>
              <a:srgbClr val="0078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811203A-20AE-5B44-B168-D042CB6652AD}"/>
                </a:ext>
              </a:extLst>
            </p:cNvPr>
            <p:cNvGrpSpPr/>
            <p:nvPr/>
          </p:nvGrpSpPr>
          <p:grpSpPr>
            <a:xfrm>
              <a:off x="7972585" y="2904655"/>
              <a:ext cx="249635" cy="261594"/>
              <a:chOff x="8016251" y="2848948"/>
              <a:chExt cx="226941" cy="237813"/>
            </a:xfrm>
          </p:grpSpPr>
          <p:sp>
            <p:nvSpPr>
              <p:cNvPr id="15" name="Freeform: Shape 343">
                <a:extLst>
                  <a:ext uri="{FF2B5EF4-FFF2-40B4-BE49-F238E27FC236}">
                    <a16:creationId xmlns:a16="http://schemas.microsoft.com/office/drawing/2014/main" id="{8E53D46F-10C3-714A-9F59-355D8B011051}"/>
                  </a:ext>
                </a:extLst>
              </p:cNvPr>
              <p:cNvSpPr/>
              <p:nvPr/>
            </p:nvSpPr>
            <p:spPr>
              <a:xfrm>
                <a:off x="8132843" y="2976413"/>
                <a:ext cx="110349" cy="110348"/>
              </a:xfrm>
              <a:custGeom>
                <a:avLst/>
                <a:gdLst>
                  <a:gd name="connsiteX0" fmla="*/ 34562 w 136707"/>
                  <a:gd name="connsiteY0" fmla="*/ 3307 h 136706"/>
                  <a:gd name="connsiteX1" fmla="*/ 3307 w 136707"/>
                  <a:gd name="connsiteY1" fmla="*/ 34562 h 136706"/>
                  <a:gd name="connsiteX2" fmla="*/ 105778 w 136707"/>
                  <a:gd name="connsiteY2" fmla="*/ 137032 h 136706"/>
                  <a:gd name="connsiteX3" fmla="*/ 137033 w 136707"/>
                  <a:gd name="connsiteY3" fmla="*/ 105777 h 136706"/>
                  <a:gd name="connsiteX4" fmla="*/ 34562 w 136707"/>
                  <a:gd name="connsiteY4" fmla="*/ 3307 h 1367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36707" h="136706">
                    <a:moveTo>
                      <a:pt x="34562" y="3307"/>
                    </a:moveTo>
                    <a:lnTo>
                      <a:pt x="3307" y="34562"/>
                    </a:lnTo>
                    <a:lnTo>
                      <a:pt x="105778" y="137032"/>
                    </a:lnTo>
                    <a:lnTo>
                      <a:pt x="137033" y="105777"/>
                    </a:lnTo>
                    <a:lnTo>
                      <a:pt x="34562" y="3307"/>
                    </a:ln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reeform: Shape 344">
                <a:extLst>
                  <a:ext uri="{FF2B5EF4-FFF2-40B4-BE49-F238E27FC236}">
                    <a16:creationId xmlns:a16="http://schemas.microsoft.com/office/drawing/2014/main" id="{1670F195-B14F-264D-B15E-E9DB76A41C99}"/>
                  </a:ext>
                </a:extLst>
              </p:cNvPr>
              <p:cNvSpPr/>
              <p:nvPr/>
            </p:nvSpPr>
            <p:spPr>
              <a:xfrm>
                <a:off x="8016251" y="2848948"/>
                <a:ext cx="185102" cy="185100"/>
              </a:xfrm>
              <a:custGeom>
                <a:avLst/>
                <a:gdLst>
                  <a:gd name="connsiteX0" fmla="*/ 115154 w 229315"/>
                  <a:gd name="connsiteY0" fmla="*/ 3307 h 229314"/>
                  <a:gd name="connsiteX1" fmla="*/ 3307 w 229315"/>
                  <a:gd name="connsiteY1" fmla="*/ 115154 h 229314"/>
                  <a:gd name="connsiteX2" fmla="*/ 115154 w 229315"/>
                  <a:gd name="connsiteY2" fmla="*/ 227000 h 229314"/>
                  <a:gd name="connsiteX3" fmla="*/ 227001 w 229315"/>
                  <a:gd name="connsiteY3" fmla="*/ 115154 h 229314"/>
                  <a:gd name="connsiteX4" fmla="*/ 115154 w 229315"/>
                  <a:gd name="connsiteY4" fmla="*/ 3307 h 229314"/>
                  <a:gd name="connsiteX5" fmla="*/ 115154 w 229315"/>
                  <a:gd name="connsiteY5" fmla="*/ 182425 h 229314"/>
                  <a:gd name="connsiteX6" fmla="*/ 47957 w 229315"/>
                  <a:gd name="connsiteY6" fmla="*/ 115228 h 229314"/>
                  <a:gd name="connsiteX7" fmla="*/ 115154 w 229315"/>
                  <a:gd name="connsiteY7" fmla="*/ 48031 h 229314"/>
                  <a:gd name="connsiteX8" fmla="*/ 182352 w 229315"/>
                  <a:gd name="connsiteY8" fmla="*/ 115228 h 229314"/>
                  <a:gd name="connsiteX9" fmla="*/ 115154 w 229315"/>
                  <a:gd name="connsiteY9" fmla="*/ 182425 h 2293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29315" h="229314">
                    <a:moveTo>
                      <a:pt x="115154" y="3307"/>
                    </a:moveTo>
                    <a:cubicBezTo>
                      <a:pt x="53389" y="3307"/>
                      <a:pt x="3307" y="53389"/>
                      <a:pt x="3307" y="115154"/>
                    </a:cubicBezTo>
                    <a:cubicBezTo>
                      <a:pt x="3307" y="176918"/>
                      <a:pt x="53389" y="227000"/>
                      <a:pt x="115154" y="227000"/>
                    </a:cubicBezTo>
                    <a:cubicBezTo>
                      <a:pt x="176919" y="227000"/>
                      <a:pt x="227001" y="176918"/>
                      <a:pt x="227001" y="115154"/>
                    </a:cubicBezTo>
                    <a:cubicBezTo>
                      <a:pt x="227001" y="53389"/>
                      <a:pt x="176919" y="3307"/>
                      <a:pt x="115154" y="3307"/>
                    </a:cubicBezTo>
                    <a:close/>
                    <a:moveTo>
                      <a:pt x="115154" y="182425"/>
                    </a:moveTo>
                    <a:cubicBezTo>
                      <a:pt x="78021" y="182425"/>
                      <a:pt x="47957" y="152361"/>
                      <a:pt x="47957" y="115228"/>
                    </a:cubicBezTo>
                    <a:cubicBezTo>
                      <a:pt x="47957" y="78095"/>
                      <a:pt x="78021" y="48031"/>
                      <a:pt x="115154" y="48031"/>
                    </a:cubicBezTo>
                    <a:cubicBezTo>
                      <a:pt x="152288" y="48031"/>
                      <a:pt x="182352" y="78095"/>
                      <a:pt x="182352" y="115228"/>
                    </a:cubicBezTo>
                    <a:cubicBezTo>
                      <a:pt x="182352" y="152361"/>
                      <a:pt x="152288" y="182425"/>
                      <a:pt x="115154" y="182425"/>
                    </a:cubicBezTo>
                    <a:close/>
                  </a:path>
                </a:pathLst>
              </a:custGeom>
              <a:solidFill>
                <a:srgbClr val="50E6FF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4" name="Freeform: Shape 342">
              <a:extLst>
                <a:ext uri="{FF2B5EF4-FFF2-40B4-BE49-F238E27FC236}">
                  <a16:creationId xmlns:a16="http://schemas.microsoft.com/office/drawing/2014/main" id="{74796570-074E-F244-8F72-3A859EFE7E12}"/>
                </a:ext>
              </a:extLst>
            </p:cNvPr>
            <p:cNvSpPr/>
            <p:nvPr/>
          </p:nvSpPr>
          <p:spPr>
            <a:xfrm>
              <a:off x="7820966" y="2823313"/>
              <a:ext cx="274320" cy="43072"/>
            </a:xfrm>
            <a:custGeom>
              <a:avLst/>
              <a:gdLst>
                <a:gd name="connsiteX0" fmla="*/ 3307 w 158756"/>
                <a:gd name="connsiteY0" fmla="*/ 48626 h 48508"/>
                <a:gd name="connsiteX1" fmla="*/ 159432 w 158756"/>
                <a:gd name="connsiteY1" fmla="*/ 48626 h 48508"/>
                <a:gd name="connsiteX2" fmla="*/ 159432 w 158756"/>
                <a:gd name="connsiteY2" fmla="*/ 3307 h 48508"/>
                <a:gd name="connsiteX3" fmla="*/ 3307 w 158756"/>
                <a:gd name="connsiteY3" fmla="*/ 3307 h 48508"/>
                <a:gd name="connsiteX4" fmla="*/ 3307 w 158756"/>
                <a:gd name="connsiteY4" fmla="*/ 48626 h 48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58756" h="48508">
                  <a:moveTo>
                    <a:pt x="3307" y="48626"/>
                  </a:moveTo>
                  <a:lnTo>
                    <a:pt x="159432" y="48626"/>
                  </a:lnTo>
                  <a:lnTo>
                    <a:pt x="159432" y="3307"/>
                  </a:lnTo>
                  <a:lnTo>
                    <a:pt x="3307" y="3307"/>
                  </a:lnTo>
                  <a:lnTo>
                    <a:pt x="3307" y="48626"/>
                  </a:lnTo>
                  <a:close/>
                </a:path>
              </a:pathLst>
            </a:custGeom>
            <a:solidFill>
              <a:srgbClr val="0078D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9" name="speed" descr="speed">
            <a:extLst>
              <a:ext uri="{FF2B5EF4-FFF2-40B4-BE49-F238E27FC236}">
                <a16:creationId xmlns:a16="http://schemas.microsoft.com/office/drawing/2014/main" id="{A250243C-D35D-B64B-97FB-BA70F1B9DFE3}"/>
              </a:ext>
            </a:extLst>
          </p:cNvPr>
          <p:cNvGrpSpPr/>
          <p:nvPr/>
        </p:nvGrpSpPr>
        <p:grpSpPr>
          <a:xfrm>
            <a:off x="5335978" y="3438701"/>
            <a:ext cx="348980" cy="425872"/>
            <a:chOff x="8397620" y="3934792"/>
            <a:chExt cx="367285" cy="448212"/>
          </a:xfrm>
        </p:grpSpPr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4677D7E4-F12D-B545-9730-05BF90FC4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620" y="4042176"/>
              <a:ext cx="57583" cy="71589"/>
            </a:xfrm>
            <a:custGeom>
              <a:avLst/>
              <a:gdLst>
                <a:gd name="T0" fmla="*/ 26 w 37"/>
                <a:gd name="T1" fmla="*/ 46 h 46"/>
                <a:gd name="T2" fmla="*/ 0 w 37"/>
                <a:gd name="T3" fmla="*/ 20 h 46"/>
                <a:gd name="T4" fmla="*/ 20 w 37"/>
                <a:gd name="T5" fmla="*/ 0 h 46"/>
                <a:gd name="T6" fmla="*/ 37 w 37"/>
                <a:gd name="T7" fmla="*/ 16 h 46"/>
                <a:gd name="T8" fmla="*/ 26 w 37"/>
                <a:gd name="T9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46">
                  <a:moveTo>
                    <a:pt x="26" y="46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37" y="16"/>
                  </a:lnTo>
                  <a:lnTo>
                    <a:pt x="26" y="46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1" name="Freeform 6">
              <a:extLst>
                <a:ext uri="{FF2B5EF4-FFF2-40B4-BE49-F238E27FC236}">
                  <a16:creationId xmlns:a16="http://schemas.microsoft.com/office/drawing/2014/main" id="{75FCAD43-207A-BC49-AC6A-B66AA49662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7620" y="4042176"/>
              <a:ext cx="57583" cy="71589"/>
            </a:xfrm>
            <a:custGeom>
              <a:avLst/>
              <a:gdLst>
                <a:gd name="T0" fmla="*/ 26 w 37"/>
                <a:gd name="T1" fmla="*/ 46 h 46"/>
                <a:gd name="T2" fmla="*/ 0 w 37"/>
                <a:gd name="T3" fmla="*/ 20 h 46"/>
                <a:gd name="T4" fmla="*/ 20 w 37"/>
                <a:gd name="T5" fmla="*/ 0 h 46"/>
                <a:gd name="T6" fmla="*/ 37 w 37"/>
                <a:gd name="T7" fmla="*/ 1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46">
                  <a:moveTo>
                    <a:pt x="26" y="46"/>
                  </a:moveTo>
                  <a:lnTo>
                    <a:pt x="0" y="20"/>
                  </a:lnTo>
                  <a:lnTo>
                    <a:pt x="20" y="0"/>
                  </a:lnTo>
                  <a:lnTo>
                    <a:pt x="37" y="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2" name="Freeform 7">
              <a:extLst>
                <a:ext uri="{FF2B5EF4-FFF2-40B4-BE49-F238E27FC236}">
                  <a16:creationId xmlns:a16="http://schemas.microsoft.com/office/drawing/2014/main" id="{5C36AE7E-5382-AE4F-9F2C-8607C4507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8878" y="4042176"/>
              <a:ext cx="56027" cy="68477"/>
            </a:xfrm>
            <a:custGeom>
              <a:avLst/>
              <a:gdLst>
                <a:gd name="T0" fmla="*/ 13 w 36"/>
                <a:gd name="T1" fmla="*/ 44 h 44"/>
                <a:gd name="T2" fmla="*/ 36 w 36"/>
                <a:gd name="T3" fmla="*/ 20 h 44"/>
                <a:gd name="T4" fmla="*/ 15 w 36"/>
                <a:gd name="T5" fmla="*/ 0 h 44"/>
                <a:gd name="T6" fmla="*/ 0 w 36"/>
                <a:gd name="T7" fmla="*/ 16 h 44"/>
                <a:gd name="T8" fmla="*/ 13 w 36"/>
                <a:gd name="T9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44">
                  <a:moveTo>
                    <a:pt x="13" y="44"/>
                  </a:moveTo>
                  <a:lnTo>
                    <a:pt x="36" y="20"/>
                  </a:lnTo>
                  <a:lnTo>
                    <a:pt x="15" y="0"/>
                  </a:lnTo>
                  <a:lnTo>
                    <a:pt x="0" y="16"/>
                  </a:lnTo>
                  <a:lnTo>
                    <a:pt x="13" y="44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3" name="Oval 9">
              <a:extLst>
                <a:ext uri="{FF2B5EF4-FFF2-40B4-BE49-F238E27FC236}">
                  <a16:creationId xmlns:a16="http://schemas.microsoft.com/office/drawing/2014/main" id="{2D1B94FE-1E40-B340-9615-3226D557D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97620" y="4015719"/>
              <a:ext cx="367285" cy="367285"/>
            </a:xfrm>
            <a:prstGeom prst="ellipse">
              <a:avLst/>
            </a:prstGeom>
            <a:solidFill>
              <a:srgbClr val="4FE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4" name="Freeform 10">
              <a:extLst>
                <a:ext uri="{FF2B5EF4-FFF2-40B4-BE49-F238E27FC236}">
                  <a16:creationId xmlns:a16="http://schemas.microsoft.com/office/drawing/2014/main" id="{855BA4C6-A971-CA45-BDBE-FF26E85B46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0766" y="4045289"/>
              <a:ext cx="264570" cy="308146"/>
            </a:xfrm>
            <a:custGeom>
              <a:avLst/>
              <a:gdLst>
                <a:gd name="T0" fmla="*/ 11 w 289"/>
                <a:gd name="T1" fmla="*/ 60 h 337"/>
                <a:gd name="T2" fmla="*/ 229 w 289"/>
                <a:gd name="T3" fmla="*/ 60 h 337"/>
                <a:gd name="T4" fmla="*/ 229 w 289"/>
                <a:gd name="T5" fmla="*/ 277 h 337"/>
                <a:gd name="T6" fmla="*/ 11 w 289"/>
                <a:gd name="T7" fmla="*/ 277 h 337"/>
                <a:gd name="T8" fmla="*/ 122 w 289"/>
                <a:gd name="T9" fmla="*/ 168 h 337"/>
                <a:gd name="T10" fmla="*/ 0 w 289"/>
                <a:gd name="T11" fmla="*/ 77 h 337"/>
                <a:gd name="T12" fmla="*/ 11 w 289"/>
                <a:gd name="T13" fmla="*/ 6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9" h="337">
                  <a:moveTo>
                    <a:pt x="11" y="60"/>
                  </a:moveTo>
                  <a:cubicBezTo>
                    <a:pt x="71" y="0"/>
                    <a:pt x="169" y="0"/>
                    <a:pt x="229" y="60"/>
                  </a:cubicBezTo>
                  <a:cubicBezTo>
                    <a:pt x="289" y="120"/>
                    <a:pt x="289" y="217"/>
                    <a:pt x="229" y="277"/>
                  </a:cubicBezTo>
                  <a:cubicBezTo>
                    <a:pt x="169" y="337"/>
                    <a:pt x="71" y="337"/>
                    <a:pt x="11" y="277"/>
                  </a:cubicBezTo>
                  <a:cubicBezTo>
                    <a:pt x="122" y="168"/>
                    <a:pt x="122" y="168"/>
                    <a:pt x="122" y="168"/>
                  </a:cubicBezTo>
                  <a:cubicBezTo>
                    <a:pt x="0" y="77"/>
                    <a:pt x="0" y="77"/>
                    <a:pt x="0" y="77"/>
                  </a:cubicBezTo>
                  <a:lnTo>
                    <a:pt x="11" y="60"/>
                  </a:lnTo>
                  <a:close/>
                </a:path>
              </a:pathLst>
            </a:custGeom>
            <a:solidFill>
              <a:srgbClr val="0078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5" name="Rectangle 11">
              <a:extLst>
                <a:ext uri="{FF2B5EF4-FFF2-40B4-BE49-F238E27FC236}">
                  <a16:creationId xmlns:a16="http://schemas.microsoft.com/office/drawing/2014/main" id="{DDA2FDE7-C826-7949-8641-228817A43D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23680" y="3934792"/>
              <a:ext cx="115166" cy="40464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CD0F0C7C-33D8-6540-AA7E-706D3FE707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73481" y="3973699"/>
              <a:ext cx="10894" cy="42020"/>
            </a:xfrm>
            <a:prstGeom prst="rect">
              <a:avLst/>
            </a:prstGeom>
            <a:solidFill>
              <a:srgbClr val="0078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7" name="Oval 13">
              <a:extLst>
                <a:ext uri="{FF2B5EF4-FFF2-40B4-BE49-F238E27FC236}">
                  <a16:creationId xmlns:a16="http://schemas.microsoft.com/office/drawing/2014/main" id="{F7CC068D-69F5-FE4E-9294-121F65330A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2587" y="4180686"/>
              <a:ext cx="37351" cy="37351"/>
            </a:xfrm>
            <a:prstGeom prst="ellipse">
              <a:avLst/>
            </a:pr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  <p:sp>
          <p:nvSpPr>
            <p:cNvPr id="28" name="Freeform 14">
              <a:extLst>
                <a:ext uri="{FF2B5EF4-FFF2-40B4-BE49-F238E27FC236}">
                  <a16:creationId xmlns:a16="http://schemas.microsoft.com/office/drawing/2014/main" id="{0FA2EDE0-C276-514A-8E0A-EF8D2061214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9209" y="4105984"/>
              <a:ext cx="101159" cy="85596"/>
            </a:xfrm>
            <a:custGeom>
              <a:avLst/>
              <a:gdLst>
                <a:gd name="T0" fmla="*/ 4 w 65"/>
                <a:gd name="T1" fmla="*/ 0 h 55"/>
                <a:gd name="T2" fmla="*/ 0 w 65"/>
                <a:gd name="T3" fmla="*/ 6 h 55"/>
                <a:gd name="T4" fmla="*/ 60 w 65"/>
                <a:gd name="T5" fmla="*/ 55 h 55"/>
                <a:gd name="T6" fmla="*/ 65 w 65"/>
                <a:gd name="T7" fmla="*/ 50 h 55"/>
                <a:gd name="T8" fmla="*/ 4 w 65"/>
                <a:gd name="T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5">
                  <a:moveTo>
                    <a:pt x="4" y="0"/>
                  </a:moveTo>
                  <a:lnTo>
                    <a:pt x="0" y="6"/>
                  </a:lnTo>
                  <a:lnTo>
                    <a:pt x="60" y="55"/>
                  </a:lnTo>
                  <a:lnTo>
                    <a:pt x="65" y="50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0E6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9642" tIns="44821" rIns="89642" bIns="44821" numCol="1" anchor="t" anchorCtr="0" compatLnSpc="1">
              <a:prstTxWarp prst="textNoShape">
                <a:avLst/>
              </a:prstTxWarp>
            </a:bodyPr>
            <a:lstStyle/>
            <a:p>
              <a:pPr algn="ctr" defTabSz="896386" fontAlgn="base"/>
              <a:endParaRPr lang="en-US" sz="1667">
                <a:solidFill>
                  <a:srgbClr val="505050"/>
                </a:solidFill>
                <a:latin typeface="Segoe U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11092948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24F8F94-A6DE-F140-B651-BDF15E844B09}"/>
              </a:ext>
            </a:extLst>
          </p:cNvPr>
          <p:cNvSpPr/>
          <p:nvPr/>
        </p:nvSpPr>
        <p:spPr bwMode="auto">
          <a:xfrm>
            <a:off x="0" y="3347499"/>
            <a:ext cx="12191999" cy="3510501"/>
          </a:xfrm>
          <a:prstGeom prst="rect">
            <a:avLst/>
          </a:prstGeom>
          <a:gradFill>
            <a:gsLst>
              <a:gs pos="0">
                <a:schemeClr val="bg1">
                  <a:lumMod val="95000"/>
                </a:schemeClr>
              </a:gs>
              <a:gs pos="100000">
                <a:srgbClr val="FFFFFF"/>
              </a:gs>
            </a:gsLst>
            <a:lin ang="0" scaled="0"/>
          </a:gra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238326" cy="553998"/>
          </a:xfrm>
        </p:spPr>
        <p:txBody>
          <a:bodyPr/>
          <a:lstStyle/>
          <a:p>
            <a:r>
              <a:rPr lang="en-US"/>
              <a:t>A complex problem with diverse data: </a:t>
            </a:r>
            <a:endParaRPr lang="en-US" b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86739" y="1443051"/>
            <a:ext cx="5392642" cy="738664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spcAft>
                <a:spcPts val="1200"/>
              </a:spcAft>
              <a:buNone/>
            </a:pPr>
            <a:r>
              <a:rPr lang="en-US" sz="2400" dirty="0">
                <a:solidFill>
                  <a:schemeClr val="accent1"/>
                </a:solidFill>
                <a:latin typeface="+mj-lt"/>
                <a:cs typeface="Segoe UI Semilight"/>
              </a:rPr>
              <a:t>Our dataset was 1.6M invoices</a:t>
            </a:r>
            <a:r>
              <a:rPr lang="en-US" sz="2400" dirty="0">
                <a:solidFill>
                  <a:schemeClr val="accent1"/>
                </a:solidFill>
                <a:cs typeface="Segoe UI Semilight"/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 Semilight"/>
              </a:rPr>
              <a:t>and </a:t>
            </a:r>
            <a:r>
              <a:rPr lang="en-US" sz="2400" dirty="0">
                <a:solidFill>
                  <a:schemeClr val="accent1"/>
                </a:solidFill>
                <a:latin typeface="+mj-lt"/>
                <a:cs typeface="Segoe UI Semilight"/>
              </a:rPr>
              <a:t>over 200 variables</a:t>
            </a:r>
            <a:r>
              <a:rPr lang="en-US" sz="2400" dirty="0">
                <a:solidFill>
                  <a:schemeClr val="accent1"/>
                </a:solidFill>
                <a:cs typeface="Segoe UI Semilight"/>
              </a:rPr>
              <a:t> </a:t>
            </a:r>
            <a:r>
              <a:rPr lang="en-US" sz="2400" dirty="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  <a:cs typeface="Segoe UI Semilight"/>
              </a:rPr>
              <a:t>from the last 5 years. </a:t>
            </a:r>
            <a:endParaRPr lang="en-US" sz="1800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7E4F290-357E-DB4B-9AB4-0FF9BF6D3B28}"/>
              </a:ext>
            </a:extLst>
          </p:cNvPr>
          <p:cNvGrpSpPr/>
          <p:nvPr/>
        </p:nvGrpSpPr>
        <p:grpSpPr>
          <a:xfrm>
            <a:off x="-31804" y="2613568"/>
            <a:ext cx="11952985" cy="1430694"/>
            <a:chOff x="-31804" y="2913478"/>
            <a:chExt cx="11952985" cy="1430694"/>
          </a:xfrm>
        </p:grpSpPr>
        <p:sp>
          <p:nvSpPr>
            <p:cNvPr id="25" name="Arrow: Pentagon 8">
              <a:extLst>
                <a:ext uri="{FF2B5EF4-FFF2-40B4-BE49-F238E27FC236}">
                  <a16:creationId xmlns:a16="http://schemas.microsoft.com/office/drawing/2014/main" id="{0DBC6798-314C-B843-A846-4C9E82BC4C00}"/>
                </a:ext>
              </a:extLst>
            </p:cNvPr>
            <p:cNvSpPr/>
            <p:nvPr/>
          </p:nvSpPr>
          <p:spPr bwMode="auto">
            <a:xfrm>
              <a:off x="8945219" y="2913478"/>
              <a:ext cx="2975962" cy="1430694"/>
            </a:xfrm>
            <a:prstGeom prst="homePlat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396000" tIns="146304" rIns="360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5397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Customer </a:t>
              </a:r>
              <a:br>
                <a: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</a:br>
              <a:r>
                <a: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makes a payment</a:t>
              </a:r>
            </a:p>
          </p:txBody>
        </p:sp>
        <p:sp>
          <p:nvSpPr>
            <p:cNvPr id="24" name="Arrow: Pentagon 8">
              <a:extLst>
                <a:ext uri="{FF2B5EF4-FFF2-40B4-BE49-F238E27FC236}">
                  <a16:creationId xmlns:a16="http://schemas.microsoft.com/office/drawing/2014/main" id="{49E27478-0CA2-2546-B6E8-C1FBD39EAC73}"/>
                </a:ext>
              </a:extLst>
            </p:cNvPr>
            <p:cNvSpPr/>
            <p:nvPr/>
          </p:nvSpPr>
          <p:spPr bwMode="auto">
            <a:xfrm>
              <a:off x="6708916" y="2913478"/>
              <a:ext cx="2975962" cy="1430694"/>
            </a:xfrm>
            <a:prstGeom prst="homePlate">
              <a:avLst/>
            </a:prstGeom>
            <a:solidFill>
              <a:schemeClr val="tx2"/>
            </a:solidFill>
            <a:ln w="19050"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44000" tIns="146304" rIns="360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76200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cs typeface="Segoe UI" pitchFamily="34" charset="0"/>
                </a:rPr>
                <a:t>Email/calls between customer and Microsoft</a:t>
              </a:r>
            </a:p>
          </p:txBody>
        </p:sp>
        <p:sp>
          <p:nvSpPr>
            <p:cNvPr id="23" name="Arrow: Pentagon 8">
              <a:extLst>
                <a:ext uri="{FF2B5EF4-FFF2-40B4-BE49-F238E27FC236}">
                  <a16:creationId xmlns:a16="http://schemas.microsoft.com/office/drawing/2014/main" id="{70068804-EDD6-AA44-9CE2-82B97D741D07}"/>
                </a:ext>
              </a:extLst>
            </p:cNvPr>
            <p:cNvSpPr/>
            <p:nvPr/>
          </p:nvSpPr>
          <p:spPr bwMode="auto">
            <a:xfrm>
              <a:off x="4472611" y="2913478"/>
              <a:ext cx="2975962" cy="1430694"/>
            </a:xfrm>
            <a:prstGeom prst="homePlat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396000" tIns="146304" rIns="360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5397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Microsoft </a:t>
              </a:r>
              <a:br>
                <a: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</a:br>
              <a:r>
                <a: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sends customer an invoice</a:t>
              </a:r>
            </a:p>
          </p:txBody>
        </p:sp>
        <p:sp>
          <p:nvSpPr>
            <p:cNvPr id="22" name="Arrow: Pentagon 8">
              <a:extLst>
                <a:ext uri="{FF2B5EF4-FFF2-40B4-BE49-F238E27FC236}">
                  <a16:creationId xmlns:a16="http://schemas.microsoft.com/office/drawing/2014/main" id="{A7104904-C4B8-E347-B394-C01F3915CF79}"/>
                </a:ext>
              </a:extLst>
            </p:cNvPr>
            <p:cNvSpPr/>
            <p:nvPr/>
          </p:nvSpPr>
          <p:spPr bwMode="auto">
            <a:xfrm>
              <a:off x="2236306" y="2913478"/>
              <a:ext cx="2975962" cy="1430694"/>
            </a:xfrm>
            <a:prstGeom prst="homePlat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396000" tIns="146304" rIns="360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539750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Customer </a:t>
              </a:r>
              <a:br>
                <a: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</a:br>
              <a:r>
                <a: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issues a purchase order</a:t>
              </a:r>
            </a:p>
          </p:txBody>
        </p:sp>
        <p:sp>
          <p:nvSpPr>
            <p:cNvPr id="9" name="Arrow: Pentagon 8">
              <a:extLst>
                <a:ext uri="{FF2B5EF4-FFF2-40B4-BE49-F238E27FC236}">
                  <a16:creationId xmlns:a16="http://schemas.microsoft.com/office/drawing/2014/main" id="{FF1BD74E-ACE3-416C-B9A3-AB449F83B64D}"/>
                </a:ext>
              </a:extLst>
            </p:cNvPr>
            <p:cNvSpPr/>
            <p:nvPr/>
          </p:nvSpPr>
          <p:spPr bwMode="auto">
            <a:xfrm>
              <a:off x="-31804" y="2913478"/>
              <a:ext cx="3007767" cy="1430694"/>
            </a:xfrm>
            <a:prstGeom prst="homePlate">
              <a:avLst/>
            </a:prstGeom>
            <a:solidFill>
              <a:schemeClr val="accent1"/>
            </a:solidFill>
            <a:ln w="19050">
              <a:solidFill>
                <a:schemeClr val="bg1"/>
              </a:solidFill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ot="0" spcFirstLastPara="0" vert="horz" wrap="square" lIns="144000" tIns="146304" rIns="3600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452438" algn="l" defTabSz="932472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Customer signs </a:t>
              </a:r>
              <a:br>
                <a: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</a:br>
              <a:r>
                <a: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an agreement </a:t>
              </a:r>
              <a:br>
                <a: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</a:br>
              <a:r>
                <a:rPr lang="en-US" sz="1800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with Microsoft</a:t>
              </a: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6E83FFE0-1D49-4A79-A19F-19761E832412}"/>
              </a:ext>
            </a:extLst>
          </p:cNvPr>
          <p:cNvSpPr txBox="1"/>
          <p:nvPr/>
        </p:nvSpPr>
        <p:spPr>
          <a:xfrm>
            <a:off x="6916107" y="4355449"/>
            <a:ext cx="2193106" cy="14311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Aft>
                <a:spcPts val="300"/>
              </a:spcAft>
            </a:pPr>
            <a:r>
              <a:rPr lang="en-US" sz="1400"/>
              <a:t>Free text, e.g.,</a:t>
            </a:r>
          </a:p>
          <a:p>
            <a:pPr>
              <a:spcAft>
                <a:spcPts val="300"/>
              </a:spcAft>
            </a:pPr>
            <a:r>
              <a:rPr lang="en-US" sz="1200"/>
              <a:t>“</a:t>
            </a:r>
            <a:r>
              <a:rPr lang="en-US" sz="1200" i="1"/>
              <a:t>Hi team, invoice 9877495478 seems to be missing a discount. Expected HWN-00002 - VisioOnlnP1 </a:t>
            </a:r>
            <a:r>
              <a:rPr lang="en-US" sz="1200" i="1" err="1"/>
              <a:t>ShrdSvr</a:t>
            </a:r>
            <a:r>
              <a:rPr lang="en-US" sz="1200" i="1"/>
              <a:t> ALNG </a:t>
            </a:r>
            <a:r>
              <a:rPr lang="en-US" sz="1200" i="1" err="1"/>
              <a:t>SubsVL</a:t>
            </a:r>
            <a:r>
              <a:rPr lang="en-US" sz="1200" i="1"/>
              <a:t> MVL unit price 2.36"</a:t>
            </a:r>
          </a:p>
          <a:p>
            <a:pPr>
              <a:spcAft>
                <a:spcPts val="300"/>
              </a:spcAft>
            </a:pPr>
            <a:endParaRPr lang="en-US" sz="1400"/>
          </a:p>
        </p:txBody>
      </p:sp>
      <p:sp>
        <p:nvSpPr>
          <p:cNvPr id="20" name="Graphic 1">
            <a:extLst>
              <a:ext uri="{FF2B5EF4-FFF2-40B4-BE49-F238E27FC236}">
                <a16:creationId xmlns:a16="http://schemas.microsoft.com/office/drawing/2014/main" id="{842AEAA3-1DA4-2546-A538-368D43673E7A}"/>
              </a:ext>
            </a:extLst>
          </p:cNvPr>
          <p:cNvSpPr/>
          <p:nvPr/>
        </p:nvSpPr>
        <p:spPr>
          <a:xfrm>
            <a:off x="11431285" y="261449"/>
            <a:ext cx="408130" cy="472750"/>
          </a:xfrm>
          <a:custGeom>
            <a:avLst/>
            <a:gdLst>
              <a:gd name="connsiteX0" fmla="*/ 1124955 w 1143000"/>
              <a:gd name="connsiteY0" fmla="*/ 1270159 h 1323975"/>
              <a:gd name="connsiteX1" fmla="*/ 1126860 w 1143000"/>
              <a:gd name="connsiteY1" fmla="*/ 1166336 h 1323975"/>
              <a:gd name="connsiteX2" fmla="*/ 778245 w 1143000"/>
              <a:gd name="connsiteY2" fmla="*/ 534829 h 1323975"/>
              <a:gd name="connsiteX3" fmla="*/ 778245 w 1143000"/>
              <a:gd name="connsiteY3" fmla="*/ 277654 h 1323975"/>
              <a:gd name="connsiteX4" fmla="*/ 883020 w 1143000"/>
              <a:gd name="connsiteY4" fmla="*/ 277654 h 1323975"/>
              <a:gd name="connsiteX5" fmla="*/ 883020 w 1143000"/>
              <a:gd name="connsiteY5" fmla="*/ 7144 h 1323975"/>
              <a:gd name="connsiteX6" fmla="*/ 263894 w 1143000"/>
              <a:gd name="connsiteY6" fmla="*/ 7144 h 1323975"/>
              <a:gd name="connsiteX7" fmla="*/ 263894 w 1143000"/>
              <a:gd name="connsiteY7" fmla="*/ 277654 h 1323975"/>
              <a:gd name="connsiteX8" fmla="*/ 368669 w 1143000"/>
              <a:gd name="connsiteY8" fmla="*/ 277654 h 1323975"/>
              <a:gd name="connsiteX9" fmla="*/ 368669 w 1143000"/>
              <a:gd name="connsiteY9" fmla="*/ 534829 h 1323975"/>
              <a:gd name="connsiteX10" fmla="*/ 20054 w 1143000"/>
              <a:gd name="connsiteY10" fmla="*/ 1167289 h 1323975"/>
              <a:gd name="connsiteX11" fmla="*/ 61012 w 1143000"/>
              <a:gd name="connsiteY11" fmla="*/ 1309211 h 1323975"/>
              <a:gd name="connsiteX12" fmla="*/ 111494 w 1143000"/>
              <a:gd name="connsiteY12" fmla="*/ 1322546 h 1323975"/>
              <a:gd name="connsiteX13" fmla="*/ 1035420 w 1143000"/>
              <a:gd name="connsiteY13" fmla="*/ 1322546 h 1323975"/>
              <a:gd name="connsiteX14" fmla="*/ 1124955 w 1143000"/>
              <a:gd name="connsiteY14" fmla="*/ 1270159 h 1323975"/>
              <a:gd name="connsiteX15" fmla="*/ 253417 w 1143000"/>
              <a:gd name="connsiteY15" fmla="*/ 927259 h 1323975"/>
              <a:gd name="connsiteX16" fmla="*/ 310567 w 1143000"/>
              <a:gd name="connsiteY16" fmla="*/ 822484 h 1323975"/>
              <a:gd name="connsiteX17" fmla="*/ 557264 w 1143000"/>
              <a:gd name="connsiteY17" fmla="*/ 822484 h 1323975"/>
              <a:gd name="connsiteX18" fmla="*/ 557264 w 1143000"/>
              <a:gd name="connsiteY18" fmla="*/ 732949 h 1323975"/>
              <a:gd name="connsiteX19" fmla="*/ 360097 w 1143000"/>
              <a:gd name="connsiteY19" fmla="*/ 732949 h 1323975"/>
              <a:gd name="connsiteX20" fmla="*/ 392482 w 1143000"/>
              <a:gd name="connsiteY20" fmla="*/ 672941 h 1323975"/>
              <a:gd name="connsiteX21" fmla="*/ 557264 w 1143000"/>
              <a:gd name="connsiteY21" fmla="*/ 672941 h 1323975"/>
              <a:gd name="connsiteX22" fmla="*/ 557264 w 1143000"/>
              <a:gd name="connsiteY22" fmla="*/ 583406 h 1323975"/>
              <a:gd name="connsiteX23" fmla="*/ 442964 w 1143000"/>
              <a:gd name="connsiteY23" fmla="*/ 583406 h 1323975"/>
              <a:gd name="connsiteX24" fmla="*/ 458205 w 1143000"/>
              <a:gd name="connsiteY24" fmla="*/ 556736 h 1323975"/>
              <a:gd name="connsiteX25" fmla="*/ 458205 w 1143000"/>
              <a:gd name="connsiteY25" fmla="*/ 524351 h 1323975"/>
              <a:gd name="connsiteX26" fmla="*/ 559170 w 1143000"/>
              <a:gd name="connsiteY26" fmla="*/ 524351 h 1323975"/>
              <a:gd name="connsiteX27" fmla="*/ 559170 w 1143000"/>
              <a:gd name="connsiteY27" fmla="*/ 435769 h 1323975"/>
              <a:gd name="connsiteX28" fmla="*/ 457252 w 1143000"/>
              <a:gd name="connsiteY28" fmla="*/ 435769 h 1323975"/>
              <a:gd name="connsiteX29" fmla="*/ 457252 w 1143000"/>
              <a:gd name="connsiteY29" fmla="*/ 375761 h 1323975"/>
              <a:gd name="connsiteX30" fmla="*/ 558217 w 1143000"/>
              <a:gd name="connsiteY30" fmla="*/ 375761 h 1323975"/>
              <a:gd name="connsiteX31" fmla="*/ 558217 w 1143000"/>
              <a:gd name="connsiteY31" fmla="*/ 286226 h 1323975"/>
              <a:gd name="connsiteX32" fmla="*/ 457252 w 1143000"/>
              <a:gd name="connsiteY32" fmla="*/ 286226 h 1323975"/>
              <a:gd name="connsiteX33" fmla="*/ 457252 w 1143000"/>
              <a:gd name="connsiteY33" fmla="*/ 188119 h 1323975"/>
              <a:gd name="connsiteX34" fmla="*/ 352477 w 1143000"/>
              <a:gd name="connsiteY34" fmla="*/ 188119 h 1323975"/>
              <a:gd name="connsiteX35" fmla="*/ 352477 w 1143000"/>
              <a:gd name="connsiteY35" fmla="*/ 96679 h 1323975"/>
              <a:gd name="connsiteX36" fmla="*/ 792532 w 1143000"/>
              <a:gd name="connsiteY36" fmla="*/ 96679 h 1323975"/>
              <a:gd name="connsiteX37" fmla="*/ 792532 w 1143000"/>
              <a:gd name="connsiteY37" fmla="*/ 188119 h 1323975"/>
              <a:gd name="connsiteX38" fmla="*/ 687757 w 1143000"/>
              <a:gd name="connsiteY38" fmla="*/ 188119 h 1323975"/>
              <a:gd name="connsiteX39" fmla="*/ 687757 w 1143000"/>
              <a:gd name="connsiteY39" fmla="*/ 557689 h 1323975"/>
              <a:gd name="connsiteX40" fmla="*/ 892545 w 1143000"/>
              <a:gd name="connsiteY40" fmla="*/ 927259 h 1323975"/>
              <a:gd name="connsiteX41" fmla="*/ 253417 w 1143000"/>
              <a:gd name="connsiteY41" fmla="*/ 927259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43000" h="1323975">
                <a:moveTo>
                  <a:pt x="1124955" y="1270159"/>
                </a:moveTo>
                <a:cubicBezTo>
                  <a:pt x="1144005" y="1238726"/>
                  <a:pt x="1144005" y="1198721"/>
                  <a:pt x="1126860" y="1166336"/>
                </a:cubicBezTo>
                <a:lnTo>
                  <a:pt x="778245" y="534829"/>
                </a:lnTo>
                <a:lnTo>
                  <a:pt x="778245" y="277654"/>
                </a:lnTo>
                <a:lnTo>
                  <a:pt x="883020" y="277654"/>
                </a:lnTo>
                <a:lnTo>
                  <a:pt x="883020" y="7144"/>
                </a:lnTo>
                <a:lnTo>
                  <a:pt x="263894" y="7144"/>
                </a:lnTo>
                <a:lnTo>
                  <a:pt x="263894" y="277654"/>
                </a:lnTo>
                <a:lnTo>
                  <a:pt x="368669" y="277654"/>
                </a:lnTo>
                <a:lnTo>
                  <a:pt x="368669" y="534829"/>
                </a:lnTo>
                <a:lnTo>
                  <a:pt x="20054" y="1167289"/>
                </a:lnTo>
                <a:cubicBezTo>
                  <a:pt x="-7568" y="1217771"/>
                  <a:pt x="10529" y="1281589"/>
                  <a:pt x="61012" y="1309211"/>
                </a:cubicBezTo>
                <a:cubicBezTo>
                  <a:pt x="76252" y="1317784"/>
                  <a:pt x="93397" y="1322546"/>
                  <a:pt x="111494" y="1322546"/>
                </a:cubicBezTo>
                <a:lnTo>
                  <a:pt x="1035420" y="1322546"/>
                </a:lnTo>
                <a:cubicBezTo>
                  <a:pt x="1071615" y="1321594"/>
                  <a:pt x="1105905" y="1302544"/>
                  <a:pt x="1124955" y="1270159"/>
                </a:cubicBezTo>
                <a:close/>
                <a:moveTo>
                  <a:pt x="253417" y="927259"/>
                </a:moveTo>
                <a:lnTo>
                  <a:pt x="310567" y="822484"/>
                </a:lnTo>
                <a:lnTo>
                  <a:pt x="557264" y="822484"/>
                </a:lnTo>
                <a:lnTo>
                  <a:pt x="557264" y="732949"/>
                </a:lnTo>
                <a:lnTo>
                  <a:pt x="360097" y="732949"/>
                </a:lnTo>
                <a:lnTo>
                  <a:pt x="392482" y="672941"/>
                </a:lnTo>
                <a:lnTo>
                  <a:pt x="557264" y="672941"/>
                </a:lnTo>
                <a:lnTo>
                  <a:pt x="557264" y="583406"/>
                </a:lnTo>
                <a:lnTo>
                  <a:pt x="442964" y="583406"/>
                </a:lnTo>
                <a:lnTo>
                  <a:pt x="458205" y="556736"/>
                </a:lnTo>
                <a:lnTo>
                  <a:pt x="458205" y="524351"/>
                </a:lnTo>
                <a:lnTo>
                  <a:pt x="559170" y="524351"/>
                </a:lnTo>
                <a:lnTo>
                  <a:pt x="559170" y="435769"/>
                </a:lnTo>
                <a:lnTo>
                  <a:pt x="457252" y="435769"/>
                </a:lnTo>
                <a:lnTo>
                  <a:pt x="457252" y="375761"/>
                </a:lnTo>
                <a:lnTo>
                  <a:pt x="558217" y="375761"/>
                </a:lnTo>
                <a:lnTo>
                  <a:pt x="558217" y="286226"/>
                </a:lnTo>
                <a:lnTo>
                  <a:pt x="457252" y="286226"/>
                </a:lnTo>
                <a:lnTo>
                  <a:pt x="457252" y="188119"/>
                </a:lnTo>
                <a:lnTo>
                  <a:pt x="352477" y="188119"/>
                </a:lnTo>
                <a:lnTo>
                  <a:pt x="352477" y="96679"/>
                </a:lnTo>
                <a:lnTo>
                  <a:pt x="792532" y="96679"/>
                </a:lnTo>
                <a:lnTo>
                  <a:pt x="792532" y="188119"/>
                </a:lnTo>
                <a:lnTo>
                  <a:pt x="687757" y="188119"/>
                </a:lnTo>
                <a:lnTo>
                  <a:pt x="687757" y="557689"/>
                </a:lnTo>
                <a:lnTo>
                  <a:pt x="892545" y="927259"/>
                </a:lnTo>
                <a:lnTo>
                  <a:pt x="253417" y="927259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CFA2A7-0C6F-470B-ADB5-4891471C8193}"/>
              </a:ext>
            </a:extLst>
          </p:cNvPr>
          <p:cNvSpPr txBox="1"/>
          <p:nvPr/>
        </p:nvSpPr>
        <p:spPr>
          <a:xfrm>
            <a:off x="261257" y="4355449"/>
            <a:ext cx="2020661" cy="172354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82245" lvl="1" indent="-182245" defTabSz="932742">
              <a:spcBef>
                <a:spcPct val="20000"/>
              </a:spcBef>
              <a:buSzPct val="100000"/>
              <a:buFont typeface="Wingdings" panose="05000000000000000000" pitchFamily="2" charset="2"/>
              <a:buChar char=""/>
            </a:pPr>
            <a:r>
              <a:rPr lang="en-US" sz="1400"/>
              <a:t>Industry</a:t>
            </a:r>
            <a:endParaRPr lang="en-US" sz="1400">
              <a:cs typeface="Segoe UI"/>
            </a:endParaRPr>
          </a:p>
          <a:p>
            <a:pPr marL="182245" lvl="1" indent="-182245" defTabSz="932742">
              <a:spcBef>
                <a:spcPct val="20000"/>
              </a:spcBef>
              <a:buSzPct val="100000"/>
              <a:buFont typeface="Wingdings" panose="05000000000000000000" pitchFamily="2" charset="2"/>
              <a:buChar char=""/>
            </a:pPr>
            <a:r>
              <a:rPr lang="en-US" sz="1400"/>
              <a:t>Geographical location</a:t>
            </a:r>
            <a:endParaRPr lang="en-US" sz="1400">
              <a:cs typeface="Segoe UI"/>
            </a:endParaRPr>
          </a:p>
          <a:p>
            <a:pPr marL="182245" lvl="1" indent="-182245" defTabSz="932742">
              <a:spcBef>
                <a:spcPct val="20000"/>
              </a:spcBef>
              <a:buSzPct val="100000"/>
              <a:buFont typeface="Wingdings" panose="05000000000000000000" pitchFamily="2" charset="2"/>
              <a:buChar char=""/>
            </a:pPr>
            <a:r>
              <a:rPr lang="en-US" sz="1400"/>
              <a:t>Direct/through </a:t>
            </a:r>
            <a:br>
              <a:rPr lang="en-US" sz="1400"/>
            </a:br>
            <a:r>
              <a:rPr lang="en-US" sz="1400"/>
              <a:t>a partner </a:t>
            </a:r>
            <a:endParaRPr lang="en-US" sz="1400">
              <a:cs typeface="Segoe UI"/>
            </a:endParaRPr>
          </a:p>
          <a:p>
            <a:pPr marL="182245" lvl="1" indent="-182245" defTabSz="932742">
              <a:spcBef>
                <a:spcPct val="20000"/>
              </a:spcBef>
              <a:buSzPct val="100000"/>
              <a:buFont typeface="Wingdings" panose="05000000000000000000" pitchFamily="2" charset="2"/>
              <a:buChar char=""/>
            </a:pPr>
            <a:r>
              <a:rPr lang="en-US" sz="1400"/>
              <a:t>New/renewed </a:t>
            </a:r>
            <a:endParaRPr lang="en-US" sz="1400">
              <a:cs typeface="Segoe UI"/>
            </a:endParaRPr>
          </a:p>
          <a:p>
            <a:pPr marL="182245" lvl="1" indent="-182245" defTabSz="932742">
              <a:spcBef>
                <a:spcPct val="20000"/>
              </a:spcBef>
              <a:buSzPct val="100000"/>
              <a:buFont typeface="Wingdings" panose="05000000000000000000" pitchFamily="2" charset="2"/>
              <a:buChar char=""/>
            </a:pPr>
            <a:r>
              <a:rPr lang="en-US" sz="1400"/>
              <a:t># of amendments</a:t>
            </a:r>
            <a:endParaRPr lang="en-US" sz="1400">
              <a:cs typeface="Segoe UI"/>
            </a:endParaRPr>
          </a:p>
          <a:p>
            <a:pPr marL="182245" lvl="1" indent="-182245" defTabSz="932742">
              <a:spcBef>
                <a:spcPct val="20000"/>
              </a:spcBef>
              <a:buSzPct val="100000"/>
              <a:buFont typeface="Wingdings" panose="05000000000000000000" pitchFamily="2" charset="2"/>
              <a:buChar char=""/>
            </a:pPr>
            <a:endParaRPr lang="en-US" sz="1400">
              <a:cs typeface="Segoe UI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422C7F-DF2E-4F7B-8A7D-B09EE1DC9E20}"/>
              </a:ext>
            </a:extLst>
          </p:cNvPr>
          <p:cNvSpPr txBox="1"/>
          <p:nvPr/>
        </p:nvSpPr>
        <p:spPr>
          <a:xfrm>
            <a:off x="2455428" y="4355449"/>
            <a:ext cx="1980535" cy="809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563" lvl="1" indent="-182563" defTabSz="932742">
              <a:spcBef>
                <a:spcPct val="200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"/>
            </a:pPr>
            <a:r>
              <a:rPr lang="en-US" sz="1400"/>
              <a:t>Manual/electronic PO</a:t>
            </a:r>
          </a:p>
          <a:p>
            <a:pPr marL="182563" lvl="1" indent="-182563" defTabSz="932742">
              <a:spcBef>
                <a:spcPct val="200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"/>
            </a:pPr>
            <a:r>
              <a:rPr lang="en-US" sz="1400"/>
              <a:t># of concurrent POs</a:t>
            </a:r>
          </a:p>
          <a:p>
            <a:pPr marL="182563" lvl="1" indent="-182563" defTabSz="932742">
              <a:spcBef>
                <a:spcPct val="200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"/>
            </a:pPr>
            <a:r>
              <a:rPr lang="en-US" sz="1400"/>
              <a:t># of lines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01969E-1C90-48C6-B676-7F5609E432B8}"/>
              </a:ext>
            </a:extLst>
          </p:cNvPr>
          <p:cNvSpPr txBox="1"/>
          <p:nvPr/>
        </p:nvSpPr>
        <p:spPr>
          <a:xfrm>
            <a:off x="4736683" y="4355449"/>
            <a:ext cx="1878703" cy="809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82563" lvl="1" indent="-182563" defTabSz="932742">
              <a:spcBef>
                <a:spcPct val="200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"/>
            </a:pPr>
            <a:r>
              <a:rPr lang="en-US" sz="1400"/>
              <a:t>Amount</a:t>
            </a:r>
          </a:p>
          <a:p>
            <a:pPr marL="182563" lvl="1" indent="-182563" defTabSz="932742">
              <a:spcBef>
                <a:spcPct val="200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"/>
            </a:pPr>
            <a:r>
              <a:rPr lang="en-US" sz="1400"/>
              <a:t>Payment Terms</a:t>
            </a:r>
          </a:p>
          <a:p>
            <a:pPr marL="182563" lvl="1" indent="-182563" defTabSz="932742">
              <a:spcBef>
                <a:spcPct val="200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"/>
            </a:pPr>
            <a:r>
              <a:rPr lang="en-US" sz="1400"/>
              <a:t>Close to end of year?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37410DB-AF4D-47EB-9259-9216D998FFA6}"/>
              </a:ext>
            </a:extLst>
          </p:cNvPr>
          <p:cNvSpPr txBox="1"/>
          <p:nvPr/>
        </p:nvSpPr>
        <p:spPr>
          <a:xfrm>
            <a:off x="9456839" y="4355449"/>
            <a:ext cx="1974446" cy="2154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L="182563" indent="-182563">
              <a:spcAft>
                <a:spcPts val="300"/>
              </a:spcAft>
              <a:buFont typeface="Arial" panose="020B0604020202020204" pitchFamily="34" charset="0"/>
              <a:buChar char="•"/>
              <a:defRPr sz="14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defRPr>
            </a:lvl1pPr>
          </a:lstStyle>
          <a:p>
            <a:pPr marL="182563" lvl="1" indent="-182563" defTabSz="932742">
              <a:spcBef>
                <a:spcPct val="20000"/>
              </a:spcBef>
              <a:spcAft>
                <a:spcPts val="300"/>
              </a:spcAft>
              <a:buSzPct val="100000"/>
              <a:buFont typeface="Wingdings" panose="05000000000000000000" pitchFamily="2" charset="2"/>
              <a:buChar char=""/>
            </a:pPr>
            <a:r>
              <a:rPr lang="en-US" sz="1400"/>
              <a:t>Past payment behavior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DDFED6E-6B8B-574A-B0EF-A4634EB2D382}"/>
              </a:ext>
            </a:extLst>
          </p:cNvPr>
          <p:cNvSpPr txBox="1"/>
          <p:nvPr/>
        </p:nvSpPr>
        <p:spPr>
          <a:xfrm>
            <a:off x="-1568824" y="779929"/>
            <a:ext cx="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sz="2000" err="1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67259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Rectangle 27">
            <a:extLst>
              <a:ext uri="{FF2B5EF4-FFF2-40B4-BE49-F238E27FC236}">
                <a16:creationId xmlns:a16="http://schemas.microsoft.com/office/drawing/2014/main" id="{FAA2A648-4AC5-A64E-A2D7-E9431A51B3D5}"/>
              </a:ext>
            </a:extLst>
          </p:cNvPr>
          <p:cNvSpPr/>
          <p:nvPr/>
        </p:nvSpPr>
        <p:spPr bwMode="auto">
          <a:xfrm flipV="1">
            <a:off x="6877878" y="1739751"/>
            <a:ext cx="4731511" cy="4251300"/>
          </a:xfrm>
          <a:prstGeom prst="rect">
            <a:avLst/>
          </a:prstGeom>
          <a:ln w="6350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Invoice processing through </a:t>
            </a:r>
            <a:br>
              <a:rPr lang="en-US"/>
            </a:br>
            <a:r>
              <a:rPr lang="en-US"/>
              <a:t>Beaker deep learning models</a:t>
            </a:r>
          </a:p>
        </p:txBody>
      </p:sp>
      <p:sp>
        <p:nvSpPr>
          <p:cNvPr id="24" name="Graphic 1">
            <a:extLst>
              <a:ext uri="{FF2B5EF4-FFF2-40B4-BE49-F238E27FC236}">
                <a16:creationId xmlns:a16="http://schemas.microsoft.com/office/drawing/2014/main" id="{6851005E-5632-C345-A7A4-E4A13948C854}"/>
              </a:ext>
            </a:extLst>
          </p:cNvPr>
          <p:cNvSpPr/>
          <p:nvPr/>
        </p:nvSpPr>
        <p:spPr>
          <a:xfrm>
            <a:off x="11431285" y="261449"/>
            <a:ext cx="408130" cy="472750"/>
          </a:xfrm>
          <a:custGeom>
            <a:avLst/>
            <a:gdLst>
              <a:gd name="connsiteX0" fmla="*/ 1124955 w 1143000"/>
              <a:gd name="connsiteY0" fmla="*/ 1270159 h 1323975"/>
              <a:gd name="connsiteX1" fmla="*/ 1126860 w 1143000"/>
              <a:gd name="connsiteY1" fmla="*/ 1166336 h 1323975"/>
              <a:gd name="connsiteX2" fmla="*/ 778245 w 1143000"/>
              <a:gd name="connsiteY2" fmla="*/ 534829 h 1323975"/>
              <a:gd name="connsiteX3" fmla="*/ 778245 w 1143000"/>
              <a:gd name="connsiteY3" fmla="*/ 277654 h 1323975"/>
              <a:gd name="connsiteX4" fmla="*/ 883020 w 1143000"/>
              <a:gd name="connsiteY4" fmla="*/ 277654 h 1323975"/>
              <a:gd name="connsiteX5" fmla="*/ 883020 w 1143000"/>
              <a:gd name="connsiteY5" fmla="*/ 7144 h 1323975"/>
              <a:gd name="connsiteX6" fmla="*/ 263894 w 1143000"/>
              <a:gd name="connsiteY6" fmla="*/ 7144 h 1323975"/>
              <a:gd name="connsiteX7" fmla="*/ 263894 w 1143000"/>
              <a:gd name="connsiteY7" fmla="*/ 277654 h 1323975"/>
              <a:gd name="connsiteX8" fmla="*/ 368669 w 1143000"/>
              <a:gd name="connsiteY8" fmla="*/ 277654 h 1323975"/>
              <a:gd name="connsiteX9" fmla="*/ 368669 w 1143000"/>
              <a:gd name="connsiteY9" fmla="*/ 534829 h 1323975"/>
              <a:gd name="connsiteX10" fmla="*/ 20054 w 1143000"/>
              <a:gd name="connsiteY10" fmla="*/ 1167289 h 1323975"/>
              <a:gd name="connsiteX11" fmla="*/ 61012 w 1143000"/>
              <a:gd name="connsiteY11" fmla="*/ 1309211 h 1323975"/>
              <a:gd name="connsiteX12" fmla="*/ 111494 w 1143000"/>
              <a:gd name="connsiteY12" fmla="*/ 1322546 h 1323975"/>
              <a:gd name="connsiteX13" fmla="*/ 1035420 w 1143000"/>
              <a:gd name="connsiteY13" fmla="*/ 1322546 h 1323975"/>
              <a:gd name="connsiteX14" fmla="*/ 1124955 w 1143000"/>
              <a:gd name="connsiteY14" fmla="*/ 1270159 h 1323975"/>
              <a:gd name="connsiteX15" fmla="*/ 253417 w 1143000"/>
              <a:gd name="connsiteY15" fmla="*/ 927259 h 1323975"/>
              <a:gd name="connsiteX16" fmla="*/ 310567 w 1143000"/>
              <a:gd name="connsiteY16" fmla="*/ 822484 h 1323975"/>
              <a:gd name="connsiteX17" fmla="*/ 557264 w 1143000"/>
              <a:gd name="connsiteY17" fmla="*/ 822484 h 1323975"/>
              <a:gd name="connsiteX18" fmla="*/ 557264 w 1143000"/>
              <a:gd name="connsiteY18" fmla="*/ 732949 h 1323975"/>
              <a:gd name="connsiteX19" fmla="*/ 360097 w 1143000"/>
              <a:gd name="connsiteY19" fmla="*/ 732949 h 1323975"/>
              <a:gd name="connsiteX20" fmla="*/ 392482 w 1143000"/>
              <a:gd name="connsiteY20" fmla="*/ 672941 h 1323975"/>
              <a:gd name="connsiteX21" fmla="*/ 557264 w 1143000"/>
              <a:gd name="connsiteY21" fmla="*/ 672941 h 1323975"/>
              <a:gd name="connsiteX22" fmla="*/ 557264 w 1143000"/>
              <a:gd name="connsiteY22" fmla="*/ 583406 h 1323975"/>
              <a:gd name="connsiteX23" fmla="*/ 442964 w 1143000"/>
              <a:gd name="connsiteY23" fmla="*/ 583406 h 1323975"/>
              <a:gd name="connsiteX24" fmla="*/ 458205 w 1143000"/>
              <a:gd name="connsiteY24" fmla="*/ 556736 h 1323975"/>
              <a:gd name="connsiteX25" fmla="*/ 458205 w 1143000"/>
              <a:gd name="connsiteY25" fmla="*/ 524351 h 1323975"/>
              <a:gd name="connsiteX26" fmla="*/ 559170 w 1143000"/>
              <a:gd name="connsiteY26" fmla="*/ 524351 h 1323975"/>
              <a:gd name="connsiteX27" fmla="*/ 559170 w 1143000"/>
              <a:gd name="connsiteY27" fmla="*/ 435769 h 1323975"/>
              <a:gd name="connsiteX28" fmla="*/ 457252 w 1143000"/>
              <a:gd name="connsiteY28" fmla="*/ 435769 h 1323975"/>
              <a:gd name="connsiteX29" fmla="*/ 457252 w 1143000"/>
              <a:gd name="connsiteY29" fmla="*/ 375761 h 1323975"/>
              <a:gd name="connsiteX30" fmla="*/ 558217 w 1143000"/>
              <a:gd name="connsiteY30" fmla="*/ 375761 h 1323975"/>
              <a:gd name="connsiteX31" fmla="*/ 558217 w 1143000"/>
              <a:gd name="connsiteY31" fmla="*/ 286226 h 1323975"/>
              <a:gd name="connsiteX32" fmla="*/ 457252 w 1143000"/>
              <a:gd name="connsiteY32" fmla="*/ 286226 h 1323975"/>
              <a:gd name="connsiteX33" fmla="*/ 457252 w 1143000"/>
              <a:gd name="connsiteY33" fmla="*/ 188119 h 1323975"/>
              <a:gd name="connsiteX34" fmla="*/ 352477 w 1143000"/>
              <a:gd name="connsiteY34" fmla="*/ 188119 h 1323975"/>
              <a:gd name="connsiteX35" fmla="*/ 352477 w 1143000"/>
              <a:gd name="connsiteY35" fmla="*/ 96679 h 1323975"/>
              <a:gd name="connsiteX36" fmla="*/ 792532 w 1143000"/>
              <a:gd name="connsiteY36" fmla="*/ 96679 h 1323975"/>
              <a:gd name="connsiteX37" fmla="*/ 792532 w 1143000"/>
              <a:gd name="connsiteY37" fmla="*/ 188119 h 1323975"/>
              <a:gd name="connsiteX38" fmla="*/ 687757 w 1143000"/>
              <a:gd name="connsiteY38" fmla="*/ 188119 h 1323975"/>
              <a:gd name="connsiteX39" fmla="*/ 687757 w 1143000"/>
              <a:gd name="connsiteY39" fmla="*/ 557689 h 1323975"/>
              <a:gd name="connsiteX40" fmla="*/ 892545 w 1143000"/>
              <a:gd name="connsiteY40" fmla="*/ 927259 h 1323975"/>
              <a:gd name="connsiteX41" fmla="*/ 253417 w 1143000"/>
              <a:gd name="connsiteY41" fmla="*/ 927259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43000" h="1323975">
                <a:moveTo>
                  <a:pt x="1124955" y="1270159"/>
                </a:moveTo>
                <a:cubicBezTo>
                  <a:pt x="1144005" y="1238726"/>
                  <a:pt x="1144005" y="1198721"/>
                  <a:pt x="1126860" y="1166336"/>
                </a:cubicBezTo>
                <a:lnTo>
                  <a:pt x="778245" y="534829"/>
                </a:lnTo>
                <a:lnTo>
                  <a:pt x="778245" y="277654"/>
                </a:lnTo>
                <a:lnTo>
                  <a:pt x="883020" y="277654"/>
                </a:lnTo>
                <a:lnTo>
                  <a:pt x="883020" y="7144"/>
                </a:lnTo>
                <a:lnTo>
                  <a:pt x="263894" y="7144"/>
                </a:lnTo>
                <a:lnTo>
                  <a:pt x="263894" y="277654"/>
                </a:lnTo>
                <a:lnTo>
                  <a:pt x="368669" y="277654"/>
                </a:lnTo>
                <a:lnTo>
                  <a:pt x="368669" y="534829"/>
                </a:lnTo>
                <a:lnTo>
                  <a:pt x="20054" y="1167289"/>
                </a:lnTo>
                <a:cubicBezTo>
                  <a:pt x="-7568" y="1217771"/>
                  <a:pt x="10529" y="1281589"/>
                  <a:pt x="61012" y="1309211"/>
                </a:cubicBezTo>
                <a:cubicBezTo>
                  <a:pt x="76252" y="1317784"/>
                  <a:pt x="93397" y="1322546"/>
                  <a:pt x="111494" y="1322546"/>
                </a:cubicBezTo>
                <a:lnTo>
                  <a:pt x="1035420" y="1322546"/>
                </a:lnTo>
                <a:cubicBezTo>
                  <a:pt x="1071615" y="1321594"/>
                  <a:pt x="1105905" y="1302544"/>
                  <a:pt x="1124955" y="1270159"/>
                </a:cubicBezTo>
                <a:close/>
                <a:moveTo>
                  <a:pt x="253417" y="927259"/>
                </a:moveTo>
                <a:lnTo>
                  <a:pt x="310567" y="822484"/>
                </a:lnTo>
                <a:lnTo>
                  <a:pt x="557264" y="822484"/>
                </a:lnTo>
                <a:lnTo>
                  <a:pt x="557264" y="732949"/>
                </a:lnTo>
                <a:lnTo>
                  <a:pt x="360097" y="732949"/>
                </a:lnTo>
                <a:lnTo>
                  <a:pt x="392482" y="672941"/>
                </a:lnTo>
                <a:lnTo>
                  <a:pt x="557264" y="672941"/>
                </a:lnTo>
                <a:lnTo>
                  <a:pt x="557264" y="583406"/>
                </a:lnTo>
                <a:lnTo>
                  <a:pt x="442964" y="583406"/>
                </a:lnTo>
                <a:lnTo>
                  <a:pt x="458205" y="556736"/>
                </a:lnTo>
                <a:lnTo>
                  <a:pt x="458205" y="524351"/>
                </a:lnTo>
                <a:lnTo>
                  <a:pt x="559170" y="524351"/>
                </a:lnTo>
                <a:lnTo>
                  <a:pt x="559170" y="435769"/>
                </a:lnTo>
                <a:lnTo>
                  <a:pt x="457252" y="435769"/>
                </a:lnTo>
                <a:lnTo>
                  <a:pt x="457252" y="375761"/>
                </a:lnTo>
                <a:lnTo>
                  <a:pt x="558217" y="375761"/>
                </a:lnTo>
                <a:lnTo>
                  <a:pt x="558217" y="286226"/>
                </a:lnTo>
                <a:lnTo>
                  <a:pt x="457252" y="286226"/>
                </a:lnTo>
                <a:lnTo>
                  <a:pt x="457252" y="188119"/>
                </a:lnTo>
                <a:lnTo>
                  <a:pt x="352477" y="188119"/>
                </a:lnTo>
                <a:lnTo>
                  <a:pt x="352477" y="96679"/>
                </a:lnTo>
                <a:lnTo>
                  <a:pt x="792532" y="96679"/>
                </a:lnTo>
                <a:lnTo>
                  <a:pt x="792532" y="188119"/>
                </a:lnTo>
                <a:lnTo>
                  <a:pt x="687757" y="188119"/>
                </a:lnTo>
                <a:lnTo>
                  <a:pt x="687757" y="557689"/>
                </a:lnTo>
                <a:lnTo>
                  <a:pt x="892545" y="927259"/>
                </a:lnTo>
                <a:lnTo>
                  <a:pt x="253417" y="927259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BA7B5FBE-F08E-F043-98D3-25511E27AFD7}"/>
              </a:ext>
            </a:extLst>
          </p:cNvPr>
          <p:cNvSpPr/>
          <p:nvPr/>
        </p:nvSpPr>
        <p:spPr bwMode="auto">
          <a:xfrm>
            <a:off x="596985" y="2260874"/>
            <a:ext cx="353198" cy="353198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1</a:t>
            </a:r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7260013E-1B31-A84E-9B57-4F49377626E5}"/>
              </a:ext>
            </a:extLst>
          </p:cNvPr>
          <p:cNvSpPr/>
          <p:nvPr/>
        </p:nvSpPr>
        <p:spPr bwMode="auto">
          <a:xfrm>
            <a:off x="596985" y="4225733"/>
            <a:ext cx="353198" cy="325219"/>
          </a:xfrm>
          <a:prstGeom prst="ellipse">
            <a:avLst/>
          </a:prstGeom>
          <a:solidFill>
            <a:schemeClr val="tx1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6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2</a:t>
            </a:r>
          </a:p>
        </p:txBody>
      </p:sp>
      <p:grpSp>
        <p:nvGrpSpPr>
          <p:cNvPr id="61" name="Group 60">
            <a:extLst>
              <a:ext uri="{FF2B5EF4-FFF2-40B4-BE49-F238E27FC236}">
                <a16:creationId xmlns:a16="http://schemas.microsoft.com/office/drawing/2014/main" id="{F0CEEF77-6EED-7249-A0B1-89F1D53695C1}"/>
              </a:ext>
            </a:extLst>
          </p:cNvPr>
          <p:cNvGrpSpPr/>
          <p:nvPr/>
        </p:nvGrpSpPr>
        <p:grpSpPr>
          <a:xfrm>
            <a:off x="7040061" y="2035064"/>
            <a:ext cx="3914405" cy="3670346"/>
            <a:chOff x="6872819" y="1913772"/>
            <a:chExt cx="4259625" cy="399404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A031CEE-6C5D-A84B-9335-28FD4E206881}"/>
                </a:ext>
              </a:extLst>
            </p:cNvPr>
            <p:cNvGrpSpPr/>
            <p:nvPr/>
          </p:nvGrpSpPr>
          <p:grpSpPr>
            <a:xfrm>
              <a:off x="7260871" y="1913772"/>
              <a:ext cx="3871573" cy="3994044"/>
              <a:chOff x="7296290" y="1765699"/>
              <a:chExt cx="4279814" cy="4415203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B3B0ABA0-0357-41CE-B461-4F27AE415775}"/>
                  </a:ext>
                </a:extLst>
              </p:cNvPr>
              <p:cNvSpPr/>
              <p:nvPr/>
            </p:nvSpPr>
            <p:spPr bwMode="auto">
              <a:xfrm>
                <a:off x="7627291" y="1765699"/>
                <a:ext cx="1497176" cy="604584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6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Invoice</a:t>
                </a:r>
              </a:p>
            </p:txBody>
          </p:sp>
          <p:cxnSp>
            <p:nvCxnSpPr>
              <p:cNvPr id="7" name="Straight Arrow Connector 6">
                <a:extLst>
                  <a:ext uri="{FF2B5EF4-FFF2-40B4-BE49-F238E27FC236}">
                    <a16:creationId xmlns:a16="http://schemas.microsoft.com/office/drawing/2014/main" id="{F7B97194-C593-46CC-A98D-2770BBACB6D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404528" y="2441734"/>
                <a:ext cx="1" cy="424026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Straight Arrow Connector 8">
                <a:extLst>
                  <a:ext uri="{FF2B5EF4-FFF2-40B4-BE49-F238E27FC236}">
                    <a16:creationId xmlns:a16="http://schemas.microsoft.com/office/drawing/2014/main" id="{9B37D401-82E0-4E07-9FC8-AC117CC1C8B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107731" y="3235873"/>
                <a:ext cx="576315" cy="36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Connector: Elbow 9">
                <a:extLst>
                  <a:ext uri="{FF2B5EF4-FFF2-40B4-BE49-F238E27FC236}">
                    <a16:creationId xmlns:a16="http://schemas.microsoft.com/office/drawing/2014/main" id="{F33076F1-AEBA-4E54-9062-4987D849890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26172" y="2205036"/>
                <a:ext cx="2062388" cy="1030838"/>
              </a:xfrm>
              <a:prstGeom prst="bentConnector3">
                <a:avLst>
                  <a:gd name="adj1" fmla="val -9696"/>
                </a:avLst>
              </a:prstGeom>
              <a:ln w="25400">
                <a:solidFill>
                  <a:schemeClr val="tx1"/>
                </a:solidFill>
                <a:headEnd type="none"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B8E463C-6A90-4CBB-A821-90E81B240E1D}"/>
                  </a:ext>
                </a:extLst>
              </p:cNvPr>
              <p:cNvSpPr txBox="1"/>
              <p:nvPr/>
            </p:nvSpPr>
            <p:spPr>
              <a:xfrm>
                <a:off x="9479490" y="1921359"/>
                <a:ext cx="1641966" cy="2221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Sent for review</a:t>
                </a:r>
              </a:p>
            </p:txBody>
          </p:sp>
          <p:cxnSp>
            <p:nvCxnSpPr>
              <p:cNvPr id="13" name="Connector: Elbow 12">
                <a:extLst>
                  <a:ext uri="{FF2B5EF4-FFF2-40B4-BE49-F238E27FC236}">
                    <a16:creationId xmlns:a16="http://schemas.microsoft.com/office/drawing/2014/main" id="{A191BCF6-F36F-435A-ACFC-A51E1100BE14}"/>
                  </a:ext>
                </a:extLst>
              </p:cNvPr>
              <p:cNvCxnSpPr>
                <a:cxnSpLocks/>
                <a:stCxn id="8" idx="2"/>
              </p:cNvCxnSpPr>
              <p:nvPr/>
            </p:nvCxnSpPr>
            <p:spPr>
              <a:xfrm rot="5400000">
                <a:off x="9035503" y="3221754"/>
                <a:ext cx="806842" cy="2068794"/>
              </a:xfrm>
              <a:prstGeom prst="bentConnector3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886F145-1374-4866-834E-7DC1A8E3EA92}"/>
                  </a:ext>
                </a:extLst>
              </p:cNvPr>
              <p:cNvSpPr txBox="1"/>
              <p:nvPr/>
            </p:nvSpPr>
            <p:spPr>
              <a:xfrm>
                <a:off x="10281539" y="3935442"/>
                <a:ext cx="385839" cy="2221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No</a:t>
                </a: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E3947E99-18B0-4E4C-B62A-9D299BCD3E4D}"/>
                  </a:ext>
                </a:extLst>
              </p:cNvPr>
              <p:cNvSpPr txBox="1"/>
              <p:nvPr/>
            </p:nvSpPr>
            <p:spPr>
              <a:xfrm>
                <a:off x="8896755" y="4144895"/>
                <a:ext cx="1065397" cy="204138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Wait 7 days</a:t>
                </a:r>
              </a:p>
            </p:txBody>
          </p:sp>
          <p:cxnSp>
            <p:nvCxnSpPr>
              <p:cNvPr id="18" name="Straight Arrow Connector 17">
                <a:extLst>
                  <a:ext uri="{FF2B5EF4-FFF2-40B4-BE49-F238E27FC236}">
                    <a16:creationId xmlns:a16="http://schemas.microsoft.com/office/drawing/2014/main" id="{2A296B2E-66F4-46E3-B11D-4F9AB66F9B0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107731" y="5033315"/>
                <a:ext cx="629167" cy="363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Connector: Elbow 18">
                <a:extLst>
                  <a:ext uri="{FF2B5EF4-FFF2-40B4-BE49-F238E27FC236}">
                    <a16:creationId xmlns:a16="http://schemas.microsoft.com/office/drawing/2014/main" id="{EC1DBEB8-23F0-4FB4-BBD7-E3DA55FEC7C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9126172" y="1860681"/>
                <a:ext cx="2049795" cy="3176265"/>
              </a:xfrm>
              <a:prstGeom prst="bentConnector4">
                <a:avLst>
                  <a:gd name="adj1" fmla="val -26908"/>
                  <a:gd name="adj2" fmla="val 99836"/>
                </a:avLst>
              </a:prstGeom>
              <a:ln w="25400">
                <a:solidFill>
                  <a:schemeClr val="tx1"/>
                </a:solidFill>
                <a:headEnd type="none"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Arrow Connector 19">
                <a:extLst>
                  <a:ext uri="{FF2B5EF4-FFF2-40B4-BE49-F238E27FC236}">
                    <a16:creationId xmlns:a16="http://schemas.microsoft.com/office/drawing/2014/main" id="{376DC185-6A13-426F-A4FD-61A2ABC965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526173" y="5653802"/>
                <a:ext cx="0" cy="527100"/>
              </a:xfrm>
              <a:prstGeom prst="straightConnector1">
                <a:avLst/>
              </a:prstGeom>
              <a:ln w="25400">
                <a:solidFill>
                  <a:schemeClr val="tx1"/>
                </a:solidFill>
                <a:headEnd type="none" w="lg" len="med"/>
                <a:tailEnd type="triangle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3" name="Picture 2" descr="A circuit board&#10;&#10;Description automatically generated">
                <a:extLst>
                  <a:ext uri="{FF2B5EF4-FFF2-40B4-BE49-F238E27FC236}">
                    <a16:creationId xmlns:a16="http://schemas.microsoft.com/office/drawing/2014/main" id="{719A5AC1-531B-4B2B-A290-60670F114C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800478" y="2872471"/>
                <a:ext cx="1208100" cy="804897"/>
              </a:xfrm>
              <a:prstGeom prst="rect">
                <a:avLst/>
              </a:prstGeom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BF3C0A7D-1AAF-477A-A0FE-AE5525F78FA0}"/>
                  </a:ext>
                </a:extLst>
              </p:cNvPr>
              <p:cNvSpPr txBox="1"/>
              <p:nvPr/>
            </p:nvSpPr>
            <p:spPr>
              <a:xfrm>
                <a:off x="7296290" y="3729041"/>
                <a:ext cx="2164219" cy="27218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Beaker Tabular DNN</a:t>
                </a: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2BB6797-BF62-430D-B50A-726B3AA56C21}"/>
                  </a:ext>
                </a:extLst>
              </p:cNvPr>
              <p:cNvSpPr txBox="1"/>
              <p:nvPr/>
            </p:nvSpPr>
            <p:spPr>
              <a:xfrm>
                <a:off x="7712941" y="5685755"/>
                <a:ext cx="1330922" cy="2961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sz="1600" b="1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Beaker NLP</a:t>
                </a:r>
              </a:p>
            </p:txBody>
          </p:sp>
          <p:pic>
            <p:nvPicPr>
              <p:cNvPr id="27" name="Picture 26" descr="A screenshot of a cell phone&#10;&#10;Description automatically generated">
                <a:extLst>
                  <a:ext uri="{FF2B5EF4-FFF2-40B4-BE49-F238E27FC236}">
                    <a16:creationId xmlns:a16="http://schemas.microsoft.com/office/drawing/2014/main" id="{A1596866-06AF-4A66-A55F-BCD8BF0D7C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7734954" y="4678889"/>
                <a:ext cx="1286892" cy="940989"/>
              </a:xfrm>
              <a:prstGeom prst="rect">
                <a:avLst/>
              </a:prstGeom>
            </p:spPr>
          </p:pic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FEFE1F4-9402-3F4B-BC66-6A418EFD8318}"/>
                  </a:ext>
                </a:extLst>
              </p:cNvPr>
              <p:cNvSpPr txBox="1"/>
              <p:nvPr/>
            </p:nvSpPr>
            <p:spPr>
              <a:xfrm>
                <a:off x="10333254" y="5736064"/>
                <a:ext cx="385839" cy="2221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No</a:t>
                </a:r>
              </a:p>
            </p:txBody>
          </p:sp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B9B192F-967A-EA4D-9DB0-36C51456F1C1}"/>
                  </a:ext>
                </a:extLst>
              </p:cNvPr>
              <p:cNvSpPr txBox="1"/>
              <p:nvPr/>
            </p:nvSpPr>
            <p:spPr>
              <a:xfrm>
                <a:off x="11190265" y="4911223"/>
                <a:ext cx="385839" cy="2221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Yes</a:t>
                </a:r>
              </a:p>
            </p:txBody>
          </p:sp>
          <p:sp>
            <p:nvSpPr>
              <p:cNvPr id="8" name="Diamond 7">
                <a:extLst>
                  <a:ext uri="{FF2B5EF4-FFF2-40B4-BE49-F238E27FC236}">
                    <a16:creationId xmlns:a16="http://schemas.microsoft.com/office/drawing/2014/main" id="{6D1C36C1-1C2F-4F47-B087-27F74A31C94E}"/>
                  </a:ext>
                </a:extLst>
              </p:cNvPr>
              <p:cNvSpPr/>
              <p:nvPr/>
            </p:nvSpPr>
            <p:spPr bwMode="auto">
              <a:xfrm>
                <a:off x="9758082" y="2619017"/>
                <a:ext cx="1430478" cy="1233714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Issue</a:t>
                </a:r>
                <a:r>
                  <a:rPr lang="en-US" sz="12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?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E2E0ABF1-9EB8-BC4E-BA6E-EDC3DBC9BAB5}"/>
                  </a:ext>
                </a:extLst>
              </p:cNvPr>
              <p:cNvSpPr txBox="1"/>
              <p:nvPr/>
            </p:nvSpPr>
            <p:spPr>
              <a:xfrm>
                <a:off x="11190265" y="3095344"/>
                <a:ext cx="385839" cy="22214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1200">
                    <a:gradFill>
                      <a:gsLst>
                        <a:gs pos="2917">
                          <a:schemeClr val="tx1"/>
                        </a:gs>
                        <a:gs pos="30000">
                          <a:schemeClr val="tx1"/>
                        </a:gs>
                      </a:gsLst>
                      <a:lin ang="5400000" scaled="0"/>
                    </a:gradFill>
                  </a:rPr>
                  <a:t>Yes</a:t>
                </a:r>
              </a:p>
            </p:txBody>
          </p:sp>
          <p:sp>
            <p:nvSpPr>
              <p:cNvPr id="16" name="Diamond 15">
                <a:extLst>
                  <a:ext uri="{FF2B5EF4-FFF2-40B4-BE49-F238E27FC236}">
                    <a16:creationId xmlns:a16="http://schemas.microsoft.com/office/drawing/2014/main" id="{F2819A39-FEBE-45A2-A6F0-18847C906A57}"/>
                  </a:ext>
                </a:extLst>
              </p:cNvPr>
              <p:cNvSpPr/>
              <p:nvPr/>
            </p:nvSpPr>
            <p:spPr bwMode="auto">
              <a:xfrm>
                <a:off x="9810934" y="4420088"/>
                <a:ext cx="1430478" cy="1233714"/>
              </a:xfrm>
              <a:prstGeom prst="diamond">
                <a:avLst/>
              </a:prstGeom>
              <a:solidFill>
                <a:schemeClr val="accent1"/>
              </a:solidFill>
              <a:ln>
                <a:noFill/>
                <a:headEnd type="none" w="med" len="med"/>
                <a:tailEnd type="none" w="med" len="med"/>
              </a:ln>
              <a:effectLst/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none" lIns="0" tIns="91440" rIns="0" bIns="9144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32472"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US" sz="14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Issue</a:t>
                </a:r>
                <a:r>
                  <a:rPr lang="en-US" sz="1200">
                    <a:gradFill>
                      <a:gsLst>
                        <a:gs pos="0">
                          <a:srgbClr val="FFFFFF"/>
                        </a:gs>
                        <a:gs pos="100000">
                          <a:srgbClr val="FFFFFF"/>
                        </a:gs>
                      </a:gsLst>
                      <a:lin ang="5400000" scaled="0"/>
                    </a:gradFill>
                    <a:ea typeface="Segoe UI" pitchFamily="34" charset="0"/>
                    <a:cs typeface="Segoe UI" pitchFamily="34" charset="0"/>
                  </a:rPr>
                  <a:t>?</a:t>
                </a:r>
              </a:p>
            </p:txBody>
          </p:sp>
        </p:grp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34B8BDBE-DA0C-5B44-9E52-C6538B5F928D}"/>
                </a:ext>
              </a:extLst>
            </p:cNvPr>
            <p:cNvSpPr/>
            <p:nvPr/>
          </p:nvSpPr>
          <p:spPr bwMode="auto">
            <a:xfrm>
              <a:off x="6872819" y="3707636"/>
              <a:ext cx="237725" cy="237725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1</a:t>
              </a:r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3A041DB6-0D3F-2A41-9C22-7C3D19DD912B}"/>
                </a:ext>
              </a:extLst>
            </p:cNvPr>
            <p:cNvSpPr/>
            <p:nvPr/>
          </p:nvSpPr>
          <p:spPr bwMode="auto">
            <a:xfrm>
              <a:off x="7260871" y="5478882"/>
              <a:ext cx="237726" cy="237725"/>
            </a:xfrm>
            <a:prstGeom prst="ellipse">
              <a:avLst/>
            </a:prstGeom>
            <a:solidFill>
              <a:schemeClr val="tx1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32472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sz="1050" b="1">
                  <a:gradFill>
                    <a:gsLst>
                      <a:gs pos="0">
                        <a:srgbClr val="FFFFFF"/>
                      </a:gs>
                      <a:gs pos="100000">
                        <a:srgbClr val="FFFFFF"/>
                      </a:gs>
                    </a:gsLst>
                    <a:lin ang="5400000" scaled="0"/>
                  </a:gradFill>
                  <a:ea typeface="Segoe UI" pitchFamily="34" charset="0"/>
                  <a:cs typeface="Segoe UI" pitchFamily="34" charset="0"/>
                </a:rPr>
                <a:t>2</a:t>
              </a:r>
            </a:p>
          </p:txBody>
        </p:sp>
      </p:grpSp>
      <p:sp>
        <p:nvSpPr>
          <p:cNvPr id="60" name="Text Placeholder 5">
            <a:extLst>
              <a:ext uri="{FF2B5EF4-FFF2-40B4-BE49-F238E27FC236}">
                <a16:creationId xmlns:a16="http://schemas.microsoft.com/office/drawing/2014/main" id="{527CFD8B-9926-514B-AC1D-2A3BE05950DE}"/>
              </a:ext>
            </a:extLst>
          </p:cNvPr>
          <p:cNvSpPr txBox="1">
            <a:spLocks/>
          </p:cNvSpPr>
          <p:nvPr/>
        </p:nvSpPr>
        <p:spPr>
          <a:xfrm>
            <a:off x="1093215" y="2260874"/>
            <a:ext cx="5219548" cy="32562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2286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8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Segoe UI" panose="020B0502040204020203" pitchFamily="34" charset="0"/>
              </a:defRPr>
            </a:lvl1pPr>
            <a:lvl2pPr marL="457200" marR="0" indent="-228600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20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2pPr>
            <a:lvl3pPr marL="657225" marR="0" indent="-20002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6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3pPr>
            <a:lvl4pPr marL="842963" marR="0" indent="-1809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4pPr>
            <a:lvl5pPr marL="1023938" marR="0" indent="-168275" algn="l" defTabSz="932742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Char char=""/>
              <a:tabLst/>
              <a:defRPr sz="1400" kern="1200" spc="0" baseline="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n-lt"/>
                <a:ea typeface="+mn-ea"/>
                <a:cs typeface="+mn-cs"/>
              </a:defRPr>
            </a:lvl5pPr>
            <a:lvl6pPr marL="2565040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031412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97783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964155" indent="-233186" algn="l" defTabSz="932742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Aft>
                <a:spcPts val="600"/>
              </a:spcAft>
              <a:buNone/>
            </a:pPr>
            <a:r>
              <a:rPr lang="en-US" sz="2000">
                <a:latin typeface="+mj-lt"/>
                <a:cs typeface="Segoe UI"/>
              </a:rPr>
              <a:t>Beaker tabular is a deep neural network that can flag potential errors immediately</a:t>
            </a:r>
          </a:p>
          <a:p>
            <a:pPr marL="182245" lvl="1" indent="-182245"/>
            <a:r>
              <a:rPr lang="en-US" sz="1600">
                <a:solidFill>
                  <a:schemeClr val="tx1"/>
                </a:solidFill>
              </a:rPr>
              <a:t>It is optimized for precision (90%): </a:t>
            </a:r>
            <a:br>
              <a:rPr lang="en-US" sz="1600"/>
            </a:br>
            <a:r>
              <a:rPr lang="en-US" sz="1600">
                <a:solidFill>
                  <a:schemeClr val="tx1"/>
                </a:solidFill>
              </a:rPr>
              <a:t>we want to avoid false positives</a:t>
            </a:r>
            <a:endParaRPr lang="en-US" sz="1600">
              <a:solidFill>
                <a:schemeClr val="tx1"/>
              </a:solidFill>
              <a:cs typeface="Segoe UI"/>
            </a:endParaRPr>
          </a:p>
          <a:p>
            <a:pPr marL="182245" lvl="1" indent="-182245"/>
            <a:r>
              <a:rPr lang="en-US" sz="1600">
                <a:solidFill>
                  <a:schemeClr val="tx1"/>
                </a:solidFill>
              </a:rPr>
              <a:t>Detects 61% of invoices with issues (recall)</a:t>
            </a:r>
            <a:endParaRPr lang="en-US" sz="1600">
              <a:solidFill>
                <a:schemeClr val="tx1"/>
              </a:solidFill>
              <a:cs typeface="Segoe UI"/>
            </a:endParaRPr>
          </a:p>
          <a:p>
            <a:endParaRPr lang="en-US" sz="2000"/>
          </a:p>
          <a:p>
            <a:pPr marL="0" indent="0">
              <a:spcAft>
                <a:spcPts val="600"/>
              </a:spcAft>
              <a:buNone/>
            </a:pPr>
            <a:r>
              <a:rPr lang="en-US" sz="2000">
                <a:latin typeface="+mj-lt"/>
                <a:cs typeface="Segoe UI"/>
              </a:rPr>
              <a:t>After a week, we run the Beaker NLP model on accumulated emails and call transcripts to catch errors that may have been missed</a:t>
            </a:r>
          </a:p>
          <a:p>
            <a:r>
              <a:rPr lang="en-US" sz="1600">
                <a:solidFill>
                  <a:schemeClr val="tx1"/>
                </a:solidFill>
                <a:cs typeface="+mn-cs"/>
              </a:rPr>
              <a:t>Precision 66%, recall 49%</a:t>
            </a:r>
            <a:endParaRPr lang="en-US" sz="1600">
              <a:solidFill>
                <a:schemeClr val="tx1"/>
              </a:solidFill>
              <a:cs typeface="Segoe UI"/>
            </a:endParaRPr>
          </a:p>
        </p:txBody>
      </p:sp>
    </p:spTree>
    <p:extLst>
      <p:ext uri="{BB962C8B-B14F-4D97-AF65-F5344CB8AC3E}">
        <p14:creationId xmlns:p14="http://schemas.microsoft.com/office/powerpoint/2010/main" val="31806357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Implementation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534284" y="1450314"/>
            <a:ext cx="5176968" cy="2280624"/>
          </a:xfrm>
        </p:spPr>
        <p:txBody>
          <a:bodyPr vert="horz" wrap="square" lIns="0" tIns="0" rIns="0" bIns="0" rtlCol="0" anchor="t">
            <a:spAutoFit/>
          </a:bodyPr>
          <a:lstStyle/>
          <a:p>
            <a:pPr marL="0" indent="0">
              <a:spcAft>
                <a:spcPts val="600"/>
              </a:spcAft>
              <a:buNone/>
            </a:pPr>
            <a:r>
              <a:rPr lang="en-US" sz="2400">
                <a:latin typeface="+mj-lt"/>
              </a:rPr>
              <a:t>Final model was deployed in </a:t>
            </a:r>
            <a:br>
              <a:rPr lang="en-US" sz="2400">
                <a:latin typeface="+mj-lt"/>
              </a:rPr>
            </a:br>
            <a:r>
              <a:rPr lang="en-US" sz="2400">
                <a:latin typeface="+mj-lt"/>
              </a:rPr>
              <a:t>August 2018 (FY19-P02)</a:t>
            </a:r>
          </a:p>
          <a:p>
            <a:pPr marL="0" indent="0">
              <a:spcBef>
                <a:spcPts val="0"/>
              </a:spcBef>
              <a:buNone/>
            </a:pPr>
            <a:br>
              <a:rPr lang="en-US" sz="1200"/>
            </a:br>
            <a:br>
              <a:rPr lang="en-US" sz="1200"/>
            </a:br>
            <a:br>
              <a:rPr lang="en-US" sz="800"/>
            </a:br>
            <a:r>
              <a:rPr lang="en-US" sz="2400">
                <a:latin typeface="+mj-lt"/>
              </a:rPr>
              <a:t>Savings to date:</a:t>
            </a:r>
            <a:r>
              <a:rPr lang="en-US" sz="2400">
                <a:solidFill>
                  <a:schemeClr val="accent1"/>
                </a:solidFill>
                <a:latin typeface="+mj-lt"/>
              </a:rPr>
              <a:t> $20M</a:t>
            </a:r>
          </a:p>
          <a:p>
            <a:pPr marL="182563" lvl="1" indent="-182563"/>
            <a:r>
              <a:rPr lang="en-US" sz="1600">
                <a:solidFill>
                  <a:schemeClr val="tx1"/>
                </a:solidFill>
              </a:rPr>
              <a:t>Flagged several large invoices that had problems, enabling us to fix errors earlier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06566006-45E7-BD41-A475-ADF5E7775F36}"/>
              </a:ext>
            </a:extLst>
          </p:cNvPr>
          <p:cNvGrpSpPr/>
          <p:nvPr/>
        </p:nvGrpSpPr>
        <p:grpSpPr>
          <a:xfrm>
            <a:off x="584200" y="4655280"/>
            <a:ext cx="11022583" cy="1661426"/>
            <a:chOff x="1025215" y="4490666"/>
            <a:chExt cx="8876007" cy="2164057"/>
          </a:xfrm>
        </p:grpSpPr>
        <p:cxnSp>
          <p:nvCxnSpPr>
            <p:cNvPr id="9" name="Straight Arrow Connector 8">
              <a:extLst>
                <a:ext uri="{FF2B5EF4-FFF2-40B4-BE49-F238E27FC236}">
                  <a16:creationId xmlns:a16="http://schemas.microsoft.com/office/drawing/2014/main" id="{938889CF-3149-4159-A0A3-41BB8BBAEE8A}"/>
                </a:ext>
              </a:extLst>
            </p:cNvPr>
            <p:cNvCxnSpPr/>
            <p:nvPr/>
          </p:nvCxnSpPr>
          <p:spPr>
            <a:xfrm>
              <a:off x="1547635" y="5657796"/>
              <a:ext cx="8353587" cy="0"/>
            </a:xfrm>
            <a:prstGeom prst="straightConnector1">
              <a:avLst/>
            </a:prstGeom>
            <a:ln w="28575" cap="sq">
              <a:solidFill>
                <a:schemeClr val="tx1"/>
              </a:solidFill>
              <a:headEnd type="none" w="lg" len="med"/>
              <a:tailEnd type="triangle"/>
            </a:ln>
          </p:spPr>
          <p:style>
            <a:lnRef idx="1">
              <a:schemeClr val="accent4"/>
            </a:lnRef>
            <a:fillRef idx="0">
              <a:schemeClr val="accent4"/>
            </a:fillRef>
            <a:effectRef idx="0">
              <a:schemeClr val="accent4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72BEE9C-D3E6-4F21-82D5-4808BEF0B03D}"/>
                </a:ext>
              </a:extLst>
            </p:cNvPr>
            <p:cNvCxnSpPr>
              <a:cxnSpLocks/>
            </p:cNvCxnSpPr>
            <p:nvPr/>
          </p:nvCxnSpPr>
          <p:spPr>
            <a:xfrm>
              <a:off x="1546012" y="5666786"/>
              <a:ext cx="0" cy="216977"/>
            </a:xfrm>
            <a:prstGeom prst="line">
              <a:avLst/>
            </a:prstGeom>
            <a:ln w="28575" cap="sq">
              <a:headEnd type="none" w="lg" len="med"/>
              <a:tailEnd type="non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73D8179-6C81-4EB1-BE9C-2D04C170933A}"/>
                </a:ext>
              </a:extLst>
            </p:cNvPr>
            <p:cNvSpPr txBox="1"/>
            <p:nvPr/>
          </p:nvSpPr>
          <p:spPr>
            <a:xfrm>
              <a:off x="1025215" y="5973213"/>
              <a:ext cx="1041591" cy="6815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Day 0</a:t>
              </a:r>
              <a:br>
                <a:rPr lang="en-US" sz="12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Invoice issued</a:t>
              </a:r>
              <a:br>
                <a:rPr lang="en-US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with 30-day terms</a:t>
              </a:r>
              <a:endParaRPr lang="en-US" sz="12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endParaRPr>
            </a:p>
          </p:txBody>
        </p: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B6639B12-0DB5-4C20-BCB4-7B5E2A65F2E0}"/>
                </a:ext>
              </a:extLst>
            </p:cNvPr>
            <p:cNvCxnSpPr/>
            <p:nvPr/>
          </p:nvCxnSpPr>
          <p:spPr>
            <a:xfrm>
              <a:off x="4407072" y="5281962"/>
              <a:ext cx="0" cy="375834"/>
            </a:xfrm>
            <a:prstGeom prst="line">
              <a:avLst/>
            </a:prstGeom>
            <a:ln w="28575">
              <a:headEnd type="none" w="lg" len="med"/>
              <a:tailEnd type="non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4F73C76-CAE0-4E6B-B2E4-609C74CBB0BA}"/>
                </a:ext>
              </a:extLst>
            </p:cNvPr>
            <p:cNvSpPr txBox="1"/>
            <p:nvPr/>
          </p:nvSpPr>
          <p:spPr>
            <a:xfrm>
              <a:off x="4075454" y="4490666"/>
              <a:ext cx="663235" cy="6815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Day 30</a:t>
              </a:r>
              <a:br>
                <a:rPr lang="en-US" sz="1200" b="1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Original</a:t>
              </a:r>
              <a:br>
                <a:rPr lang="en-US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</a:br>
              <a:r>
                <a:rPr lang="en-US" sz="1100">
                  <a:gradFill>
                    <a:gsLst>
                      <a:gs pos="2917">
                        <a:schemeClr val="tx1"/>
                      </a:gs>
                      <a:gs pos="30000">
                        <a:schemeClr val="tx1"/>
                      </a:gs>
                    </a:gsLst>
                    <a:lin ang="5400000" scaled="0"/>
                  </a:gradFill>
                </a:rPr>
                <a:t>Invoice due</a:t>
              </a:r>
            </a:p>
          </p:txBody>
        </p: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8E67114-C7F3-4607-A3F8-CD7DFC072BCD}"/>
                </a:ext>
              </a:extLst>
            </p:cNvPr>
            <p:cNvCxnSpPr/>
            <p:nvPr/>
          </p:nvCxnSpPr>
          <p:spPr>
            <a:xfrm>
              <a:off x="8979072" y="5278929"/>
              <a:ext cx="0" cy="375834"/>
            </a:xfrm>
            <a:prstGeom prst="line">
              <a:avLst/>
            </a:prstGeom>
            <a:ln w="28575">
              <a:solidFill>
                <a:schemeClr val="accent3"/>
              </a:solidFill>
              <a:headEnd type="none" w="lg" len="med"/>
              <a:tailEnd type="non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4037B3B-C4DA-4ECD-A5DB-A0A1D7A4C100}"/>
                </a:ext>
              </a:extLst>
            </p:cNvPr>
            <p:cNvSpPr txBox="1"/>
            <p:nvPr/>
          </p:nvSpPr>
          <p:spPr>
            <a:xfrm>
              <a:off x="8364636" y="4490666"/>
              <a:ext cx="1228869" cy="681510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accent3"/>
                  </a:solidFill>
                </a:rPr>
                <a:t>Day 81</a:t>
              </a:r>
              <a:br>
                <a:rPr lang="en-US" sz="1200"/>
              </a:br>
              <a:r>
                <a:rPr lang="en-US" sz="1100"/>
                <a:t>Average invoice</a:t>
              </a:r>
              <a:br>
                <a:rPr lang="en-US" sz="1100"/>
              </a:br>
              <a:r>
                <a:rPr lang="en-US" sz="1100"/>
                <a:t>due date without Beaker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4A23866-BA0E-4333-9145-5C9594A77502}"/>
                </a:ext>
              </a:extLst>
            </p:cNvPr>
            <p:cNvCxnSpPr/>
            <p:nvPr/>
          </p:nvCxnSpPr>
          <p:spPr>
            <a:xfrm>
              <a:off x="5441948" y="5274582"/>
              <a:ext cx="0" cy="375834"/>
            </a:xfrm>
            <a:prstGeom prst="line">
              <a:avLst/>
            </a:prstGeom>
            <a:ln w="28575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8101CD2-D0FC-4A2C-B905-CBB25294E109}"/>
                </a:ext>
              </a:extLst>
            </p:cNvPr>
            <p:cNvSpPr txBox="1"/>
            <p:nvPr/>
          </p:nvSpPr>
          <p:spPr>
            <a:xfrm>
              <a:off x="4671802" y="4490666"/>
              <a:ext cx="1540292" cy="6815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accent1"/>
                  </a:solidFill>
                </a:rPr>
                <a:t>Day 43</a:t>
              </a:r>
              <a:br>
                <a:rPr lang="en-US" sz="1200">
                  <a:solidFill>
                    <a:schemeClr val="accent1"/>
                  </a:solidFill>
                </a:rPr>
              </a:br>
              <a:r>
                <a:rPr lang="en-US" sz="1100">
                  <a:solidFill>
                    <a:schemeClr val="accent1"/>
                  </a:solidFill>
                </a:rPr>
                <a:t>Average invoice</a:t>
              </a:r>
              <a:br>
                <a:rPr lang="en-US" sz="1100">
                  <a:solidFill>
                    <a:schemeClr val="accent1"/>
                  </a:solidFill>
                </a:rPr>
              </a:br>
              <a:r>
                <a:rPr lang="en-US" sz="1100">
                  <a:solidFill>
                    <a:schemeClr val="accent1"/>
                  </a:solidFill>
                </a:rPr>
                <a:t>due date with Beaker</a:t>
              </a:r>
              <a:endParaRPr lang="en-US" sz="1200">
                <a:solidFill>
                  <a:schemeClr val="accent1"/>
                </a:solidFill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9DDCAF32-F943-4C78-9582-A5B09DDAD9B1}"/>
                </a:ext>
              </a:extLst>
            </p:cNvPr>
            <p:cNvSpPr txBox="1"/>
            <p:nvPr/>
          </p:nvSpPr>
          <p:spPr>
            <a:xfrm>
              <a:off x="1426420" y="4490666"/>
              <a:ext cx="1158064" cy="6815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200" b="1">
                  <a:solidFill>
                    <a:schemeClr val="accent1"/>
                  </a:solidFill>
                </a:rPr>
                <a:t>Day 0-13</a:t>
              </a:r>
              <a:br>
                <a:rPr lang="en-US" sz="1200" b="1">
                  <a:solidFill>
                    <a:schemeClr val="accent1"/>
                  </a:solidFill>
                </a:rPr>
              </a:br>
              <a:r>
                <a:rPr lang="en-US" sz="1100">
                  <a:solidFill>
                    <a:schemeClr val="accent1"/>
                  </a:solidFill>
                </a:rPr>
                <a:t>Beaker helps us find and fix errors</a:t>
              </a:r>
            </a:p>
          </p:txBody>
        </p:sp>
        <p:sp>
          <p:nvSpPr>
            <p:cNvPr id="32" name="Right Brace 31">
              <a:extLst>
                <a:ext uri="{FF2B5EF4-FFF2-40B4-BE49-F238E27FC236}">
                  <a16:creationId xmlns:a16="http://schemas.microsoft.com/office/drawing/2014/main" id="{AAFB38ED-4FE8-4AEA-8AC7-99E160C345E4}"/>
                </a:ext>
              </a:extLst>
            </p:cNvPr>
            <p:cNvSpPr/>
            <p:nvPr/>
          </p:nvSpPr>
          <p:spPr>
            <a:xfrm rot="16200000" flipV="1">
              <a:off x="1914760" y="5055854"/>
              <a:ext cx="170776" cy="908272"/>
            </a:xfrm>
            <a:prstGeom prst="rightBrace">
              <a:avLst>
                <a:gd name="adj1" fmla="val 28307"/>
                <a:gd name="adj2" fmla="val 50000"/>
              </a:avLst>
            </a:prstGeom>
            <a:ln w="12700">
              <a:solidFill>
                <a:schemeClr val="accent1"/>
              </a:solidFill>
              <a:headEnd type="none" w="lg" len="med"/>
              <a:tailEnd type="none" w="lg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rgbClr val="107C10"/>
                </a:solidFill>
              </a:endParaRPr>
            </a:p>
          </p:txBody>
        </p:sp>
      </p:grpSp>
      <p:graphicFrame>
        <p:nvGraphicFramePr>
          <p:cNvPr id="22" name="Chart 21">
            <a:extLst>
              <a:ext uri="{FF2B5EF4-FFF2-40B4-BE49-F238E27FC236}">
                <a16:creationId xmlns:a16="http://schemas.microsoft.com/office/drawing/2014/main" id="{60E7C93E-E914-401A-B77A-D676A1199EE1}"/>
              </a:ext>
            </a:extLst>
          </p:cNvPr>
          <p:cNvGraphicFramePr>
            <a:graphicFrameLocks/>
          </p:cNvGraphicFramePr>
          <p:nvPr/>
        </p:nvGraphicFramePr>
        <p:xfrm>
          <a:off x="5990969" y="1452004"/>
          <a:ext cx="5439683" cy="257657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" name="Arrow: Left 3">
            <a:extLst>
              <a:ext uri="{FF2B5EF4-FFF2-40B4-BE49-F238E27FC236}">
                <a16:creationId xmlns:a16="http://schemas.microsoft.com/office/drawing/2014/main" id="{32A8DF40-2E6F-4806-AADF-E50101FFA6A7}"/>
              </a:ext>
            </a:extLst>
          </p:cNvPr>
          <p:cNvSpPr/>
          <p:nvPr/>
        </p:nvSpPr>
        <p:spPr bwMode="auto">
          <a:xfrm rot="20001171">
            <a:off x="9367789" y="1961418"/>
            <a:ext cx="921553" cy="554969"/>
          </a:xfrm>
          <a:prstGeom prst="leftArrow">
            <a:avLst>
              <a:gd name="adj1" fmla="val 56398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ot="0" spcFirstLastPara="0" vert="horz" wrap="non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r>
              <a:rPr lang="en-US" sz="1100" b="1"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  <a:ea typeface="Segoe UI" pitchFamily="34" charset="0"/>
                <a:cs typeface="Segoe UI" pitchFamily="34" charset="0"/>
              </a:rPr>
              <a:t>Beaker</a:t>
            </a:r>
          </a:p>
        </p:txBody>
      </p:sp>
      <p:sp>
        <p:nvSpPr>
          <p:cNvPr id="23" name="Graphic 1">
            <a:extLst>
              <a:ext uri="{FF2B5EF4-FFF2-40B4-BE49-F238E27FC236}">
                <a16:creationId xmlns:a16="http://schemas.microsoft.com/office/drawing/2014/main" id="{C02C796A-A386-B74C-9689-41AEBB2B8B9B}"/>
              </a:ext>
            </a:extLst>
          </p:cNvPr>
          <p:cNvSpPr/>
          <p:nvPr/>
        </p:nvSpPr>
        <p:spPr>
          <a:xfrm>
            <a:off x="11431285" y="261449"/>
            <a:ext cx="408130" cy="472750"/>
          </a:xfrm>
          <a:custGeom>
            <a:avLst/>
            <a:gdLst>
              <a:gd name="connsiteX0" fmla="*/ 1124955 w 1143000"/>
              <a:gd name="connsiteY0" fmla="*/ 1270159 h 1323975"/>
              <a:gd name="connsiteX1" fmla="*/ 1126860 w 1143000"/>
              <a:gd name="connsiteY1" fmla="*/ 1166336 h 1323975"/>
              <a:gd name="connsiteX2" fmla="*/ 778245 w 1143000"/>
              <a:gd name="connsiteY2" fmla="*/ 534829 h 1323975"/>
              <a:gd name="connsiteX3" fmla="*/ 778245 w 1143000"/>
              <a:gd name="connsiteY3" fmla="*/ 277654 h 1323975"/>
              <a:gd name="connsiteX4" fmla="*/ 883020 w 1143000"/>
              <a:gd name="connsiteY4" fmla="*/ 277654 h 1323975"/>
              <a:gd name="connsiteX5" fmla="*/ 883020 w 1143000"/>
              <a:gd name="connsiteY5" fmla="*/ 7144 h 1323975"/>
              <a:gd name="connsiteX6" fmla="*/ 263894 w 1143000"/>
              <a:gd name="connsiteY6" fmla="*/ 7144 h 1323975"/>
              <a:gd name="connsiteX7" fmla="*/ 263894 w 1143000"/>
              <a:gd name="connsiteY7" fmla="*/ 277654 h 1323975"/>
              <a:gd name="connsiteX8" fmla="*/ 368669 w 1143000"/>
              <a:gd name="connsiteY8" fmla="*/ 277654 h 1323975"/>
              <a:gd name="connsiteX9" fmla="*/ 368669 w 1143000"/>
              <a:gd name="connsiteY9" fmla="*/ 534829 h 1323975"/>
              <a:gd name="connsiteX10" fmla="*/ 20054 w 1143000"/>
              <a:gd name="connsiteY10" fmla="*/ 1167289 h 1323975"/>
              <a:gd name="connsiteX11" fmla="*/ 61012 w 1143000"/>
              <a:gd name="connsiteY11" fmla="*/ 1309211 h 1323975"/>
              <a:gd name="connsiteX12" fmla="*/ 111494 w 1143000"/>
              <a:gd name="connsiteY12" fmla="*/ 1322546 h 1323975"/>
              <a:gd name="connsiteX13" fmla="*/ 1035420 w 1143000"/>
              <a:gd name="connsiteY13" fmla="*/ 1322546 h 1323975"/>
              <a:gd name="connsiteX14" fmla="*/ 1124955 w 1143000"/>
              <a:gd name="connsiteY14" fmla="*/ 1270159 h 1323975"/>
              <a:gd name="connsiteX15" fmla="*/ 253417 w 1143000"/>
              <a:gd name="connsiteY15" fmla="*/ 927259 h 1323975"/>
              <a:gd name="connsiteX16" fmla="*/ 310567 w 1143000"/>
              <a:gd name="connsiteY16" fmla="*/ 822484 h 1323975"/>
              <a:gd name="connsiteX17" fmla="*/ 557264 w 1143000"/>
              <a:gd name="connsiteY17" fmla="*/ 822484 h 1323975"/>
              <a:gd name="connsiteX18" fmla="*/ 557264 w 1143000"/>
              <a:gd name="connsiteY18" fmla="*/ 732949 h 1323975"/>
              <a:gd name="connsiteX19" fmla="*/ 360097 w 1143000"/>
              <a:gd name="connsiteY19" fmla="*/ 732949 h 1323975"/>
              <a:gd name="connsiteX20" fmla="*/ 392482 w 1143000"/>
              <a:gd name="connsiteY20" fmla="*/ 672941 h 1323975"/>
              <a:gd name="connsiteX21" fmla="*/ 557264 w 1143000"/>
              <a:gd name="connsiteY21" fmla="*/ 672941 h 1323975"/>
              <a:gd name="connsiteX22" fmla="*/ 557264 w 1143000"/>
              <a:gd name="connsiteY22" fmla="*/ 583406 h 1323975"/>
              <a:gd name="connsiteX23" fmla="*/ 442964 w 1143000"/>
              <a:gd name="connsiteY23" fmla="*/ 583406 h 1323975"/>
              <a:gd name="connsiteX24" fmla="*/ 458205 w 1143000"/>
              <a:gd name="connsiteY24" fmla="*/ 556736 h 1323975"/>
              <a:gd name="connsiteX25" fmla="*/ 458205 w 1143000"/>
              <a:gd name="connsiteY25" fmla="*/ 524351 h 1323975"/>
              <a:gd name="connsiteX26" fmla="*/ 559170 w 1143000"/>
              <a:gd name="connsiteY26" fmla="*/ 524351 h 1323975"/>
              <a:gd name="connsiteX27" fmla="*/ 559170 w 1143000"/>
              <a:gd name="connsiteY27" fmla="*/ 435769 h 1323975"/>
              <a:gd name="connsiteX28" fmla="*/ 457252 w 1143000"/>
              <a:gd name="connsiteY28" fmla="*/ 435769 h 1323975"/>
              <a:gd name="connsiteX29" fmla="*/ 457252 w 1143000"/>
              <a:gd name="connsiteY29" fmla="*/ 375761 h 1323975"/>
              <a:gd name="connsiteX30" fmla="*/ 558217 w 1143000"/>
              <a:gd name="connsiteY30" fmla="*/ 375761 h 1323975"/>
              <a:gd name="connsiteX31" fmla="*/ 558217 w 1143000"/>
              <a:gd name="connsiteY31" fmla="*/ 286226 h 1323975"/>
              <a:gd name="connsiteX32" fmla="*/ 457252 w 1143000"/>
              <a:gd name="connsiteY32" fmla="*/ 286226 h 1323975"/>
              <a:gd name="connsiteX33" fmla="*/ 457252 w 1143000"/>
              <a:gd name="connsiteY33" fmla="*/ 188119 h 1323975"/>
              <a:gd name="connsiteX34" fmla="*/ 352477 w 1143000"/>
              <a:gd name="connsiteY34" fmla="*/ 188119 h 1323975"/>
              <a:gd name="connsiteX35" fmla="*/ 352477 w 1143000"/>
              <a:gd name="connsiteY35" fmla="*/ 96679 h 1323975"/>
              <a:gd name="connsiteX36" fmla="*/ 792532 w 1143000"/>
              <a:gd name="connsiteY36" fmla="*/ 96679 h 1323975"/>
              <a:gd name="connsiteX37" fmla="*/ 792532 w 1143000"/>
              <a:gd name="connsiteY37" fmla="*/ 188119 h 1323975"/>
              <a:gd name="connsiteX38" fmla="*/ 687757 w 1143000"/>
              <a:gd name="connsiteY38" fmla="*/ 188119 h 1323975"/>
              <a:gd name="connsiteX39" fmla="*/ 687757 w 1143000"/>
              <a:gd name="connsiteY39" fmla="*/ 557689 h 1323975"/>
              <a:gd name="connsiteX40" fmla="*/ 892545 w 1143000"/>
              <a:gd name="connsiteY40" fmla="*/ 927259 h 1323975"/>
              <a:gd name="connsiteX41" fmla="*/ 253417 w 1143000"/>
              <a:gd name="connsiteY41" fmla="*/ 927259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43000" h="1323975">
                <a:moveTo>
                  <a:pt x="1124955" y="1270159"/>
                </a:moveTo>
                <a:cubicBezTo>
                  <a:pt x="1144005" y="1238726"/>
                  <a:pt x="1144005" y="1198721"/>
                  <a:pt x="1126860" y="1166336"/>
                </a:cubicBezTo>
                <a:lnTo>
                  <a:pt x="778245" y="534829"/>
                </a:lnTo>
                <a:lnTo>
                  <a:pt x="778245" y="277654"/>
                </a:lnTo>
                <a:lnTo>
                  <a:pt x="883020" y="277654"/>
                </a:lnTo>
                <a:lnTo>
                  <a:pt x="883020" y="7144"/>
                </a:lnTo>
                <a:lnTo>
                  <a:pt x="263894" y="7144"/>
                </a:lnTo>
                <a:lnTo>
                  <a:pt x="263894" y="277654"/>
                </a:lnTo>
                <a:lnTo>
                  <a:pt x="368669" y="277654"/>
                </a:lnTo>
                <a:lnTo>
                  <a:pt x="368669" y="534829"/>
                </a:lnTo>
                <a:lnTo>
                  <a:pt x="20054" y="1167289"/>
                </a:lnTo>
                <a:cubicBezTo>
                  <a:pt x="-7568" y="1217771"/>
                  <a:pt x="10529" y="1281589"/>
                  <a:pt x="61012" y="1309211"/>
                </a:cubicBezTo>
                <a:cubicBezTo>
                  <a:pt x="76252" y="1317784"/>
                  <a:pt x="93397" y="1322546"/>
                  <a:pt x="111494" y="1322546"/>
                </a:cubicBezTo>
                <a:lnTo>
                  <a:pt x="1035420" y="1322546"/>
                </a:lnTo>
                <a:cubicBezTo>
                  <a:pt x="1071615" y="1321594"/>
                  <a:pt x="1105905" y="1302544"/>
                  <a:pt x="1124955" y="1270159"/>
                </a:cubicBezTo>
                <a:close/>
                <a:moveTo>
                  <a:pt x="253417" y="927259"/>
                </a:moveTo>
                <a:lnTo>
                  <a:pt x="310567" y="822484"/>
                </a:lnTo>
                <a:lnTo>
                  <a:pt x="557264" y="822484"/>
                </a:lnTo>
                <a:lnTo>
                  <a:pt x="557264" y="732949"/>
                </a:lnTo>
                <a:lnTo>
                  <a:pt x="360097" y="732949"/>
                </a:lnTo>
                <a:lnTo>
                  <a:pt x="392482" y="672941"/>
                </a:lnTo>
                <a:lnTo>
                  <a:pt x="557264" y="672941"/>
                </a:lnTo>
                <a:lnTo>
                  <a:pt x="557264" y="583406"/>
                </a:lnTo>
                <a:lnTo>
                  <a:pt x="442964" y="583406"/>
                </a:lnTo>
                <a:lnTo>
                  <a:pt x="458205" y="556736"/>
                </a:lnTo>
                <a:lnTo>
                  <a:pt x="458205" y="524351"/>
                </a:lnTo>
                <a:lnTo>
                  <a:pt x="559170" y="524351"/>
                </a:lnTo>
                <a:lnTo>
                  <a:pt x="559170" y="435769"/>
                </a:lnTo>
                <a:lnTo>
                  <a:pt x="457252" y="435769"/>
                </a:lnTo>
                <a:lnTo>
                  <a:pt x="457252" y="375761"/>
                </a:lnTo>
                <a:lnTo>
                  <a:pt x="558217" y="375761"/>
                </a:lnTo>
                <a:lnTo>
                  <a:pt x="558217" y="286226"/>
                </a:lnTo>
                <a:lnTo>
                  <a:pt x="457252" y="286226"/>
                </a:lnTo>
                <a:lnTo>
                  <a:pt x="457252" y="188119"/>
                </a:lnTo>
                <a:lnTo>
                  <a:pt x="352477" y="188119"/>
                </a:lnTo>
                <a:lnTo>
                  <a:pt x="352477" y="96679"/>
                </a:lnTo>
                <a:lnTo>
                  <a:pt x="792532" y="96679"/>
                </a:lnTo>
                <a:lnTo>
                  <a:pt x="792532" y="188119"/>
                </a:lnTo>
                <a:lnTo>
                  <a:pt x="687757" y="188119"/>
                </a:lnTo>
                <a:lnTo>
                  <a:pt x="687757" y="557689"/>
                </a:lnTo>
                <a:lnTo>
                  <a:pt x="892545" y="927259"/>
                </a:lnTo>
                <a:lnTo>
                  <a:pt x="253417" y="927259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FA878198-0BEC-A041-B55E-9D52C48298FA}"/>
              </a:ext>
            </a:extLst>
          </p:cNvPr>
          <p:cNvCxnSpPr>
            <a:cxnSpLocks/>
          </p:cNvCxnSpPr>
          <p:nvPr/>
        </p:nvCxnSpPr>
        <p:spPr>
          <a:xfrm>
            <a:off x="584200" y="4375944"/>
            <a:ext cx="11022583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3A1CBEDB-71F7-AB41-B27B-3BCC7D9A1267}"/>
              </a:ext>
            </a:extLst>
          </p:cNvPr>
          <p:cNvCxnSpPr>
            <a:cxnSpLocks/>
          </p:cNvCxnSpPr>
          <p:nvPr/>
        </p:nvCxnSpPr>
        <p:spPr>
          <a:xfrm>
            <a:off x="5747742" y="1441912"/>
            <a:ext cx="0" cy="2684815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ight Brace 25">
            <a:extLst>
              <a:ext uri="{FF2B5EF4-FFF2-40B4-BE49-F238E27FC236}">
                <a16:creationId xmlns:a16="http://schemas.microsoft.com/office/drawing/2014/main" id="{5687FF84-4636-4C98-8DCF-276BEB9974C5}"/>
              </a:ext>
            </a:extLst>
          </p:cNvPr>
          <p:cNvSpPr/>
          <p:nvPr/>
        </p:nvSpPr>
        <p:spPr>
          <a:xfrm rot="5400000">
            <a:off x="7545031" y="3450515"/>
            <a:ext cx="155484" cy="5677694"/>
          </a:xfrm>
          <a:prstGeom prst="rightBrace">
            <a:avLst>
              <a:gd name="adj1" fmla="val 28307"/>
              <a:gd name="adj2" fmla="val 50000"/>
            </a:avLst>
          </a:prstGeom>
          <a:ln w="12700">
            <a:solidFill>
              <a:schemeClr val="accent3"/>
            </a:solidFill>
            <a:headEnd type="none" w="lg" len="med"/>
            <a:tailEnd type="none" w="lg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EAB3025-FB87-4221-A829-83D1BA3B44C2}"/>
              </a:ext>
            </a:extLst>
          </p:cNvPr>
          <p:cNvSpPr txBox="1"/>
          <p:nvPr/>
        </p:nvSpPr>
        <p:spPr>
          <a:xfrm>
            <a:off x="6501475" y="6430115"/>
            <a:ext cx="2242596" cy="353943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algn="ctr"/>
            <a:r>
              <a:rPr lang="en-US" sz="1200" b="1">
                <a:solidFill>
                  <a:schemeClr val="accent3"/>
                </a:solidFill>
              </a:rPr>
              <a:t>51 days</a:t>
            </a:r>
            <a:br>
              <a:rPr lang="en-US" sz="1200"/>
            </a:br>
            <a:r>
              <a:rPr lang="en-US" sz="11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Delay before Beaker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BB8E8C1D-05A3-4DD6-87D0-585BA9A6F8E1}"/>
              </a:ext>
            </a:extLst>
          </p:cNvPr>
          <p:cNvSpPr/>
          <p:nvPr/>
        </p:nvSpPr>
        <p:spPr>
          <a:xfrm rot="5400000">
            <a:off x="5348759" y="5061737"/>
            <a:ext cx="155485" cy="1285151"/>
          </a:xfrm>
          <a:prstGeom prst="rightBrace">
            <a:avLst>
              <a:gd name="adj1" fmla="val 28307"/>
              <a:gd name="adj2" fmla="val 50000"/>
            </a:avLst>
          </a:prstGeom>
          <a:ln w="19050">
            <a:solidFill>
              <a:schemeClr val="accent1">
                <a:lumMod val="75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6F5380A-89B3-4647-8138-46C6B26DD9BF}"/>
              </a:ext>
            </a:extLst>
          </p:cNvPr>
          <p:cNvSpPr txBox="1"/>
          <p:nvPr/>
        </p:nvSpPr>
        <p:spPr>
          <a:xfrm>
            <a:off x="4911107" y="5786972"/>
            <a:ext cx="1030787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200" b="1">
                <a:solidFill>
                  <a:schemeClr val="tx2">
                    <a:lumMod val="60000"/>
                    <a:lumOff val="40000"/>
                  </a:schemeClr>
                </a:solidFill>
              </a:rPr>
              <a:t>13 days</a:t>
            </a:r>
            <a:endParaRPr lang="en-US" sz="110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55F670E-73BB-46B8-AEC4-4A8E68641A5D}"/>
              </a:ext>
            </a:extLst>
          </p:cNvPr>
          <p:cNvSpPr/>
          <p:nvPr/>
        </p:nvSpPr>
        <p:spPr>
          <a:xfrm>
            <a:off x="4832004" y="5945653"/>
            <a:ext cx="1263487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05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Delay after Beaker</a:t>
            </a:r>
            <a:endParaRPr lang="en-US" sz="1050"/>
          </a:p>
        </p:txBody>
      </p:sp>
    </p:spTree>
    <p:extLst>
      <p:ext uri="{BB962C8B-B14F-4D97-AF65-F5344CB8AC3E}">
        <p14:creationId xmlns:p14="http://schemas.microsoft.com/office/powerpoint/2010/main" val="3338836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99C05C3E-DB03-4D41-AB4A-6BB81E68E630}"/>
              </a:ext>
            </a:extLst>
          </p:cNvPr>
          <p:cNvSpPr/>
          <p:nvPr/>
        </p:nvSpPr>
        <p:spPr bwMode="auto">
          <a:xfrm>
            <a:off x="1" y="5784779"/>
            <a:ext cx="12192000" cy="1073221"/>
          </a:xfrm>
          <a:prstGeom prst="rect">
            <a:avLst/>
          </a:prstGeom>
          <a:solidFill>
            <a:schemeClr val="accent1"/>
          </a:solidFill>
          <a:ln w="6350">
            <a:noFill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600" b="1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6DF3E50-C7AC-4BD0-AEDC-0190DA6C41F4}"/>
              </a:ext>
            </a:extLst>
          </p:cNvPr>
          <p:cNvSpPr/>
          <p:nvPr/>
        </p:nvSpPr>
        <p:spPr>
          <a:xfrm>
            <a:off x="588263" y="1482398"/>
            <a:ext cx="10764250" cy="107997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pPr defTabSz="932742">
              <a:spcBef>
                <a:spcPct val="20000"/>
              </a:spcBef>
              <a:spcAft>
                <a:spcPts val="600"/>
              </a:spcAft>
              <a:buSzPct val="90000"/>
            </a:pPr>
            <a:r>
              <a:rPr lang="en-US" sz="2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/>
              </a:rPr>
              <a:t>We used </a:t>
            </a:r>
            <a:r>
              <a:rPr lang="en-US" sz="2200">
                <a:solidFill>
                  <a:schemeClr val="accent1">
                    <a:lumMod val="75000"/>
                  </a:schemeClr>
                </a:solidFill>
                <a:latin typeface="+mj-lt"/>
                <a:cs typeface="Segoe UI"/>
              </a:rPr>
              <a:t>explainable models </a:t>
            </a:r>
            <a:r>
              <a:rPr lang="en-US" sz="22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+mj-lt"/>
                <a:cs typeface="Segoe UI"/>
              </a:rPr>
              <a:t>to help Operations and Commercial Finance prioritize where to focus when changing credit and rebill processes and policies.</a:t>
            </a:r>
          </a:p>
          <a:p>
            <a:pPr defTabSz="932742">
              <a:spcBef>
                <a:spcPct val="20000"/>
              </a:spcBef>
              <a:spcAft>
                <a:spcPts val="600"/>
              </a:spcAft>
              <a:buSzPct val="90000"/>
            </a:pPr>
            <a:r>
              <a:rPr lang="en-US" sz="1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Consolas"/>
                <a:cs typeface="Segoe UI"/>
              </a:rPr>
              <a:t>Interpret</a:t>
            </a:r>
            <a:r>
              <a:rPr lang="en-US"/>
              <a:t> </a:t>
            </a:r>
            <a:r>
              <a:rPr lang="en-US" sz="1400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/>
                <a:cs typeface="Segoe UI"/>
              </a:rPr>
              <a:t>package from MSR, </a:t>
            </a:r>
            <a:r>
              <a:rPr lang="en-US" sz="1400">
                <a:ea typeface="+mn-lt"/>
                <a:cs typeface="+mn-lt"/>
              </a:rPr>
              <a:t>Samuel Jenkins, Harsha Nori, Paul Koch, and Rich Caruana</a:t>
            </a:r>
            <a:endParaRPr lang="en-US" sz="1400">
              <a:gradFill>
                <a:gsLst>
                  <a:gs pos="1250">
                    <a:schemeClr val="tx1"/>
                  </a:gs>
                  <a:gs pos="100000">
                    <a:schemeClr val="tx1"/>
                  </a:gs>
                </a:gsLst>
                <a:lin ang="5400000" scaled="0"/>
              </a:gradFill>
              <a:latin typeface="Segoe UI"/>
              <a:cs typeface="Segoe UI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1445583-3275-4E8A-99D6-168A7601EEBE}"/>
              </a:ext>
            </a:extLst>
          </p:cNvPr>
          <p:cNvSpPr/>
          <p:nvPr/>
        </p:nvSpPr>
        <p:spPr>
          <a:xfrm>
            <a:off x="4878202" y="4555847"/>
            <a:ext cx="29715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>
                <a:solidFill>
                  <a:schemeClr val="accent1"/>
                </a:solidFill>
              </a:rPr>
              <a:t>Issues are more likely in invoices for contracts that have complex, non-standard agreements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C2BD8E-7D3D-4D1B-9B1B-881B9D5ABEF6}"/>
              </a:ext>
            </a:extLst>
          </p:cNvPr>
          <p:cNvSpPr txBox="1"/>
          <p:nvPr/>
        </p:nvSpPr>
        <p:spPr>
          <a:xfrm>
            <a:off x="4954025" y="4338089"/>
            <a:ext cx="2819881" cy="1607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Number of amendments in agreement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CDF553E-4FCD-4A34-B225-3AB69B6A6A05}"/>
              </a:ext>
            </a:extLst>
          </p:cNvPr>
          <p:cNvSpPr txBox="1"/>
          <p:nvPr/>
        </p:nvSpPr>
        <p:spPr>
          <a:xfrm>
            <a:off x="2374019" y="6157748"/>
            <a:ext cx="744396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2000" b="1">
                <a:solidFill>
                  <a:schemeClr val="bg1"/>
                </a:solidFill>
              </a:rPr>
              <a:t>Since we finished our project, credited invoices are down 40%</a:t>
            </a:r>
          </a:p>
        </p:txBody>
      </p:sp>
      <p:sp>
        <p:nvSpPr>
          <p:cNvPr id="25" name="Graphic 1">
            <a:extLst>
              <a:ext uri="{FF2B5EF4-FFF2-40B4-BE49-F238E27FC236}">
                <a16:creationId xmlns:a16="http://schemas.microsoft.com/office/drawing/2014/main" id="{9BDD6823-5F1E-F847-9F20-81F4726B5F27}"/>
              </a:ext>
            </a:extLst>
          </p:cNvPr>
          <p:cNvSpPr/>
          <p:nvPr/>
        </p:nvSpPr>
        <p:spPr>
          <a:xfrm>
            <a:off x="11431285" y="261449"/>
            <a:ext cx="408130" cy="472750"/>
          </a:xfrm>
          <a:custGeom>
            <a:avLst/>
            <a:gdLst>
              <a:gd name="connsiteX0" fmla="*/ 1124955 w 1143000"/>
              <a:gd name="connsiteY0" fmla="*/ 1270159 h 1323975"/>
              <a:gd name="connsiteX1" fmla="*/ 1126860 w 1143000"/>
              <a:gd name="connsiteY1" fmla="*/ 1166336 h 1323975"/>
              <a:gd name="connsiteX2" fmla="*/ 778245 w 1143000"/>
              <a:gd name="connsiteY2" fmla="*/ 534829 h 1323975"/>
              <a:gd name="connsiteX3" fmla="*/ 778245 w 1143000"/>
              <a:gd name="connsiteY3" fmla="*/ 277654 h 1323975"/>
              <a:gd name="connsiteX4" fmla="*/ 883020 w 1143000"/>
              <a:gd name="connsiteY4" fmla="*/ 277654 h 1323975"/>
              <a:gd name="connsiteX5" fmla="*/ 883020 w 1143000"/>
              <a:gd name="connsiteY5" fmla="*/ 7144 h 1323975"/>
              <a:gd name="connsiteX6" fmla="*/ 263894 w 1143000"/>
              <a:gd name="connsiteY6" fmla="*/ 7144 h 1323975"/>
              <a:gd name="connsiteX7" fmla="*/ 263894 w 1143000"/>
              <a:gd name="connsiteY7" fmla="*/ 277654 h 1323975"/>
              <a:gd name="connsiteX8" fmla="*/ 368669 w 1143000"/>
              <a:gd name="connsiteY8" fmla="*/ 277654 h 1323975"/>
              <a:gd name="connsiteX9" fmla="*/ 368669 w 1143000"/>
              <a:gd name="connsiteY9" fmla="*/ 534829 h 1323975"/>
              <a:gd name="connsiteX10" fmla="*/ 20054 w 1143000"/>
              <a:gd name="connsiteY10" fmla="*/ 1167289 h 1323975"/>
              <a:gd name="connsiteX11" fmla="*/ 61012 w 1143000"/>
              <a:gd name="connsiteY11" fmla="*/ 1309211 h 1323975"/>
              <a:gd name="connsiteX12" fmla="*/ 111494 w 1143000"/>
              <a:gd name="connsiteY12" fmla="*/ 1322546 h 1323975"/>
              <a:gd name="connsiteX13" fmla="*/ 1035420 w 1143000"/>
              <a:gd name="connsiteY13" fmla="*/ 1322546 h 1323975"/>
              <a:gd name="connsiteX14" fmla="*/ 1124955 w 1143000"/>
              <a:gd name="connsiteY14" fmla="*/ 1270159 h 1323975"/>
              <a:gd name="connsiteX15" fmla="*/ 253417 w 1143000"/>
              <a:gd name="connsiteY15" fmla="*/ 927259 h 1323975"/>
              <a:gd name="connsiteX16" fmla="*/ 310567 w 1143000"/>
              <a:gd name="connsiteY16" fmla="*/ 822484 h 1323975"/>
              <a:gd name="connsiteX17" fmla="*/ 557264 w 1143000"/>
              <a:gd name="connsiteY17" fmla="*/ 822484 h 1323975"/>
              <a:gd name="connsiteX18" fmla="*/ 557264 w 1143000"/>
              <a:gd name="connsiteY18" fmla="*/ 732949 h 1323975"/>
              <a:gd name="connsiteX19" fmla="*/ 360097 w 1143000"/>
              <a:gd name="connsiteY19" fmla="*/ 732949 h 1323975"/>
              <a:gd name="connsiteX20" fmla="*/ 392482 w 1143000"/>
              <a:gd name="connsiteY20" fmla="*/ 672941 h 1323975"/>
              <a:gd name="connsiteX21" fmla="*/ 557264 w 1143000"/>
              <a:gd name="connsiteY21" fmla="*/ 672941 h 1323975"/>
              <a:gd name="connsiteX22" fmla="*/ 557264 w 1143000"/>
              <a:gd name="connsiteY22" fmla="*/ 583406 h 1323975"/>
              <a:gd name="connsiteX23" fmla="*/ 442964 w 1143000"/>
              <a:gd name="connsiteY23" fmla="*/ 583406 h 1323975"/>
              <a:gd name="connsiteX24" fmla="*/ 458205 w 1143000"/>
              <a:gd name="connsiteY24" fmla="*/ 556736 h 1323975"/>
              <a:gd name="connsiteX25" fmla="*/ 458205 w 1143000"/>
              <a:gd name="connsiteY25" fmla="*/ 524351 h 1323975"/>
              <a:gd name="connsiteX26" fmla="*/ 559170 w 1143000"/>
              <a:gd name="connsiteY26" fmla="*/ 524351 h 1323975"/>
              <a:gd name="connsiteX27" fmla="*/ 559170 w 1143000"/>
              <a:gd name="connsiteY27" fmla="*/ 435769 h 1323975"/>
              <a:gd name="connsiteX28" fmla="*/ 457252 w 1143000"/>
              <a:gd name="connsiteY28" fmla="*/ 435769 h 1323975"/>
              <a:gd name="connsiteX29" fmla="*/ 457252 w 1143000"/>
              <a:gd name="connsiteY29" fmla="*/ 375761 h 1323975"/>
              <a:gd name="connsiteX30" fmla="*/ 558217 w 1143000"/>
              <a:gd name="connsiteY30" fmla="*/ 375761 h 1323975"/>
              <a:gd name="connsiteX31" fmla="*/ 558217 w 1143000"/>
              <a:gd name="connsiteY31" fmla="*/ 286226 h 1323975"/>
              <a:gd name="connsiteX32" fmla="*/ 457252 w 1143000"/>
              <a:gd name="connsiteY32" fmla="*/ 286226 h 1323975"/>
              <a:gd name="connsiteX33" fmla="*/ 457252 w 1143000"/>
              <a:gd name="connsiteY33" fmla="*/ 188119 h 1323975"/>
              <a:gd name="connsiteX34" fmla="*/ 352477 w 1143000"/>
              <a:gd name="connsiteY34" fmla="*/ 188119 h 1323975"/>
              <a:gd name="connsiteX35" fmla="*/ 352477 w 1143000"/>
              <a:gd name="connsiteY35" fmla="*/ 96679 h 1323975"/>
              <a:gd name="connsiteX36" fmla="*/ 792532 w 1143000"/>
              <a:gd name="connsiteY36" fmla="*/ 96679 h 1323975"/>
              <a:gd name="connsiteX37" fmla="*/ 792532 w 1143000"/>
              <a:gd name="connsiteY37" fmla="*/ 188119 h 1323975"/>
              <a:gd name="connsiteX38" fmla="*/ 687757 w 1143000"/>
              <a:gd name="connsiteY38" fmla="*/ 188119 h 1323975"/>
              <a:gd name="connsiteX39" fmla="*/ 687757 w 1143000"/>
              <a:gd name="connsiteY39" fmla="*/ 557689 h 1323975"/>
              <a:gd name="connsiteX40" fmla="*/ 892545 w 1143000"/>
              <a:gd name="connsiteY40" fmla="*/ 927259 h 1323975"/>
              <a:gd name="connsiteX41" fmla="*/ 253417 w 1143000"/>
              <a:gd name="connsiteY41" fmla="*/ 927259 h 1323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143000" h="1323975">
                <a:moveTo>
                  <a:pt x="1124955" y="1270159"/>
                </a:moveTo>
                <a:cubicBezTo>
                  <a:pt x="1144005" y="1238726"/>
                  <a:pt x="1144005" y="1198721"/>
                  <a:pt x="1126860" y="1166336"/>
                </a:cubicBezTo>
                <a:lnTo>
                  <a:pt x="778245" y="534829"/>
                </a:lnTo>
                <a:lnTo>
                  <a:pt x="778245" y="277654"/>
                </a:lnTo>
                <a:lnTo>
                  <a:pt x="883020" y="277654"/>
                </a:lnTo>
                <a:lnTo>
                  <a:pt x="883020" y="7144"/>
                </a:lnTo>
                <a:lnTo>
                  <a:pt x="263894" y="7144"/>
                </a:lnTo>
                <a:lnTo>
                  <a:pt x="263894" y="277654"/>
                </a:lnTo>
                <a:lnTo>
                  <a:pt x="368669" y="277654"/>
                </a:lnTo>
                <a:lnTo>
                  <a:pt x="368669" y="534829"/>
                </a:lnTo>
                <a:lnTo>
                  <a:pt x="20054" y="1167289"/>
                </a:lnTo>
                <a:cubicBezTo>
                  <a:pt x="-7568" y="1217771"/>
                  <a:pt x="10529" y="1281589"/>
                  <a:pt x="61012" y="1309211"/>
                </a:cubicBezTo>
                <a:cubicBezTo>
                  <a:pt x="76252" y="1317784"/>
                  <a:pt x="93397" y="1322546"/>
                  <a:pt x="111494" y="1322546"/>
                </a:cubicBezTo>
                <a:lnTo>
                  <a:pt x="1035420" y="1322546"/>
                </a:lnTo>
                <a:cubicBezTo>
                  <a:pt x="1071615" y="1321594"/>
                  <a:pt x="1105905" y="1302544"/>
                  <a:pt x="1124955" y="1270159"/>
                </a:cubicBezTo>
                <a:close/>
                <a:moveTo>
                  <a:pt x="253417" y="927259"/>
                </a:moveTo>
                <a:lnTo>
                  <a:pt x="310567" y="822484"/>
                </a:lnTo>
                <a:lnTo>
                  <a:pt x="557264" y="822484"/>
                </a:lnTo>
                <a:lnTo>
                  <a:pt x="557264" y="732949"/>
                </a:lnTo>
                <a:lnTo>
                  <a:pt x="360097" y="732949"/>
                </a:lnTo>
                <a:lnTo>
                  <a:pt x="392482" y="672941"/>
                </a:lnTo>
                <a:lnTo>
                  <a:pt x="557264" y="672941"/>
                </a:lnTo>
                <a:lnTo>
                  <a:pt x="557264" y="583406"/>
                </a:lnTo>
                <a:lnTo>
                  <a:pt x="442964" y="583406"/>
                </a:lnTo>
                <a:lnTo>
                  <a:pt x="458205" y="556736"/>
                </a:lnTo>
                <a:lnTo>
                  <a:pt x="458205" y="524351"/>
                </a:lnTo>
                <a:lnTo>
                  <a:pt x="559170" y="524351"/>
                </a:lnTo>
                <a:lnTo>
                  <a:pt x="559170" y="435769"/>
                </a:lnTo>
                <a:lnTo>
                  <a:pt x="457252" y="435769"/>
                </a:lnTo>
                <a:lnTo>
                  <a:pt x="457252" y="375761"/>
                </a:lnTo>
                <a:lnTo>
                  <a:pt x="558217" y="375761"/>
                </a:lnTo>
                <a:lnTo>
                  <a:pt x="558217" y="286226"/>
                </a:lnTo>
                <a:lnTo>
                  <a:pt x="457252" y="286226"/>
                </a:lnTo>
                <a:lnTo>
                  <a:pt x="457252" y="188119"/>
                </a:lnTo>
                <a:lnTo>
                  <a:pt x="352477" y="188119"/>
                </a:lnTo>
                <a:lnTo>
                  <a:pt x="352477" y="96679"/>
                </a:lnTo>
                <a:lnTo>
                  <a:pt x="792532" y="96679"/>
                </a:lnTo>
                <a:lnTo>
                  <a:pt x="792532" y="188119"/>
                </a:lnTo>
                <a:lnTo>
                  <a:pt x="687757" y="188119"/>
                </a:lnTo>
                <a:lnTo>
                  <a:pt x="687757" y="557689"/>
                </a:lnTo>
                <a:lnTo>
                  <a:pt x="892545" y="927259"/>
                </a:lnTo>
                <a:lnTo>
                  <a:pt x="253417" y="927259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D15FD07E-A889-C047-8DF5-EBC6A22E54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Project Beaker – Insights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FA7A0D4-23F9-4634-9209-B815EF7C2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9846" y="3094992"/>
            <a:ext cx="3552469" cy="122531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6780784-4315-480E-8671-D1CBC957F8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6096" y="3129844"/>
            <a:ext cx="3552469" cy="114240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8ACE23B-03F1-46DC-A091-502148BC9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2346" y="3121876"/>
            <a:ext cx="3622734" cy="1073222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51B55B6-FFC5-4F7B-838D-D45B9A062A8D}"/>
              </a:ext>
            </a:extLst>
          </p:cNvPr>
          <p:cNvSpPr txBox="1"/>
          <p:nvPr/>
        </p:nvSpPr>
        <p:spPr>
          <a:xfrm>
            <a:off x="10977014" y="3950509"/>
            <a:ext cx="10113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9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Y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3F162B7-2DB6-4342-9BF5-B06246D554F4}"/>
              </a:ext>
            </a:extLst>
          </p:cNvPr>
          <p:cNvSpPr txBox="1"/>
          <p:nvPr/>
        </p:nvSpPr>
        <p:spPr>
          <a:xfrm>
            <a:off x="9241620" y="3950509"/>
            <a:ext cx="101132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900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</a:t>
            </a:r>
            <a:endParaRPr lang="en-US" sz="1200">
              <a:gradFill>
                <a:gsLst>
                  <a:gs pos="2917">
                    <a:schemeClr val="tx1"/>
                  </a:gs>
                  <a:gs pos="30000">
                    <a:schemeClr val="tx1"/>
                  </a:gs>
                </a:gsLst>
                <a:lin ang="5400000" scaled="0"/>
              </a:gra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9D0148C-0B99-40A2-B62B-E756A11825D7}"/>
              </a:ext>
            </a:extLst>
          </p:cNvPr>
          <p:cNvSpPr txBox="1"/>
          <p:nvPr/>
        </p:nvSpPr>
        <p:spPr>
          <a:xfrm rot="16200000">
            <a:off x="274075" y="3538012"/>
            <a:ext cx="628378" cy="161583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/>
          <a:p>
            <a:pPr algn="ctr"/>
            <a:r>
              <a:rPr lang="en-US" sz="105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Risk score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2A5CD88-E833-4BAF-BE17-6ED8B70CAF42}"/>
              </a:ext>
            </a:extLst>
          </p:cNvPr>
          <p:cNvSpPr/>
          <p:nvPr/>
        </p:nvSpPr>
        <p:spPr>
          <a:xfrm>
            <a:off x="8739646" y="4560762"/>
            <a:ext cx="2971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>
                <a:solidFill>
                  <a:schemeClr val="accent1"/>
                </a:solidFill>
              </a:rPr>
              <a:t>Volume licensing invoices that contain Azure are more likely to have issues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688DD65-94D7-4A59-A131-70E322FD88F8}"/>
              </a:ext>
            </a:extLst>
          </p:cNvPr>
          <p:cNvSpPr txBox="1"/>
          <p:nvPr/>
        </p:nvSpPr>
        <p:spPr>
          <a:xfrm>
            <a:off x="8815469" y="4344200"/>
            <a:ext cx="2819881" cy="1607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Contains Azure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DD69D06-3515-4E78-BEA5-E1521567AC71}"/>
              </a:ext>
            </a:extLst>
          </p:cNvPr>
          <p:cNvSpPr/>
          <p:nvPr/>
        </p:nvSpPr>
        <p:spPr>
          <a:xfrm>
            <a:off x="1236868" y="4555847"/>
            <a:ext cx="257842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200" b="1">
                <a:solidFill>
                  <a:schemeClr val="accent1"/>
                </a:solidFill>
              </a:rPr>
              <a:t>Longer invoices are more likely to have issues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5C703DF-FFC9-4B0A-9EEF-81848D3E1768}"/>
              </a:ext>
            </a:extLst>
          </p:cNvPr>
          <p:cNvSpPr txBox="1"/>
          <p:nvPr/>
        </p:nvSpPr>
        <p:spPr>
          <a:xfrm>
            <a:off x="1977853" y="4342686"/>
            <a:ext cx="109645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50" b="1">
                <a:gradFill>
                  <a:gsLst>
                    <a:gs pos="2917">
                      <a:schemeClr val="tx1"/>
                    </a:gs>
                    <a:gs pos="30000">
                      <a:schemeClr val="tx1"/>
                    </a:gs>
                  </a:gsLst>
                  <a:lin ang="5400000" scaled="0"/>
                </a:gradFill>
              </a:rPr>
              <a:t>Number of pages</a:t>
            </a:r>
          </a:p>
        </p:txBody>
      </p:sp>
    </p:spTree>
    <p:extLst>
      <p:ext uri="{BB962C8B-B14F-4D97-AF65-F5344CB8AC3E}">
        <p14:creationId xmlns:p14="http://schemas.microsoft.com/office/powerpoint/2010/main" val="249888245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Modern-Finance-2018-08-15">
  <a:themeElements>
    <a:clrScheme name="Custom 3">
      <a:dk1>
        <a:srgbClr val="1A1A1A"/>
      </a:dk1>
      <a:lt1>
        <a:srgbClr val="FFFFFF"/>
      </a:lt1>
      <a:dk2>
        <a:srgbClr val="0D0D0D"/>
      </a:dk2>
      <a:lt2>
        <a:srgbClr val="E6E6E6"/>
      </a:lt2>
      <a:accent1>
        <a:srgbClr val="0078D4"/>
      </a:accent1>
      <a:accent2>
        <a:srgbClr val="002050"/>
      </a:accent2>
      <a:accent3>
        <a:srgbClr val="008272"/>
      </a:accent3>
      <a:accent4>
        <a:srgbClr val="5C2D91"/>
      </a:accent4>
      <a:accent5>
        <a:srgbClr val="737373"/>
      </a:accent5>
      <a:accent6>
        <a:srgbClr val="E6E6E6"/>
      </a:accent6>
      <a:hlink>
        <a:srgbClr val="008272"/>
      </a:hlink>
      <a:folHlink>
        <a:srgbClr val="008272"/>
      </a:folHlink>
    </a:clrScheme>
    <a:fontScheme name="Segoe UI Semibold - Segoe UI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Modern-Finance-2018-08-15" id="{B47C86C1-6EFA-4502-BE1F-FBC100F2545D}" vid="{535B1812-D6A3-4EF8-B782-4AC4CC1ECC2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  <_STS_x0020_Hashtags xmlns="d16bdae6-b612-4b8a-8ada-9a80ac3ccd60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1554B255E66270419295CF576B17337B" ma:contentTypeVersion="19" ma:contentTypeDescription="Create a new document." ma:contentTypeScope="" ma:versionID="3108e6b77e846f21ede12bf0954ae3ba">
  <xsd:schema xmlns:xsd="http://www.w3.org/2001/XMLSchema" xmlns:xs="http://www.w3.org/2001/XMLSchema" xmlns:p="http://schemas.microsoft.com/office/2006/metadata/properties" xmlns:ns1="http://schemas.microsoft.com/sharepoint/v3" xmlns:ns3="110493e1-6460-4697-b5aa-2b055854df08" xmlns:ns4="d16bdae6-b612-4b8a-8ada-9a80ac3ccd60" targetNamespace="http://schemas.microsoft.com/office/2006/metadata/properties" ma:root="true" ma:fieldsID="dc631576dc4652c92140fbcc18712e79" ns1:_="" ns3:_="" ns4:_="">
    <xsd:import namespace="http://schemas.microsoft.com/sharepoint/v3"/>
    <xsd:import namespace="110493e1-6460-4697-b5aa-2b055854df08"/>
    <xsd:import namespace="d16bdae6-b612-4b8a-8ada-9a80ac3ccd60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ingHintHash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3:LastSharedByUser" minOccurs="0"/>
                <xsd:element ref="ns3:LastSharedByTime" minOccurs="0"/>
                <xsd:element ref="ns4:MediaServiceMetadata" minOccurs="0"/>
                <xsd:element ref="ns4:MediaServiceFastMetadata" minOccurs="0"/>
                <xsd:element ref="ns4:_STS_x0020_Hashtags" minOccurs="0"/>
                <xsd:element ref="ns3:_STS_x0020_AppliedHashtags" minOccurs="0"/>
                <xsd:element ref="ns4:MediaServiceAutoTags" minOccurs="0"/>
                <xsd:element ref="ns4:MediaServiceDateTaken" minOccurs="0"/>
                <xsd:element ref="ns4:MediaServiceLocation" minOccurs="0"/>
                <xsd:element ref="ns4:MediaServiceOCR" minOccurs="0"/>
                <xsd:element ref="ns4:MediaServiceEventHashCode" minOccurs="0"/>
                <xsd:element ref="ns4:MediaServiceGenerationTime" minOccurs="0"/>
                <xsd:element ref="ns4:MediaServiceAutoKeyPoints" minOccurs="0"/>
                <xsd:element ref="ns4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1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2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10493e1-6460-4697-b5aa-2b055854df0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ingHintHash" ma:index="9" nillable="true" ma:displayName="Sharing Hint Hash" ma:internalName="SharingHintHash" ma:readOnly="true">
      <xsd:simpleType>
        <xsd:restriction base="dms:Text"/>
      </xsd:simpleType>
    </xsd:element>
    <xsd:element name="SharedWithDetails" ma:index="10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description="" ma:internalName="LastSharedByUser" ma:readOnly="true">
      <xsd:simpleType>
        <xsd:restriction base="dms:Note">
          <xsd:maxLength value="255"/>
        </xsd:restriction>
      </xsd:simpleType>
    </xsd:element>
    <xsd:element name="LastSharedByTime" ma:index="14" nillable="true" ma:displayName="Last Shared By Time" ma:description="" ma:internalName="LastSharedByTime" ma:readOnly="true">
      <xsd:simpleType>
        <xsd:restriction base="dms:DateTime"/>
      </xsd:simpleType>
    </xsd:element>
    <xsd:element name="_STS_x0020_AppliedHashtags" ma:index="18" nillable="true" ma:displayName="Applied Hashtags" ma:description="" ma:internalName="_STS_x0020_AppliedHashtags" ma:readOnly="true" ma:showField="Titl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16bdae6-b612-4b8a-8ada-9a80ac3ccd6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5" nillable="true" ma:displayName="MediaServiceMetadata" ma:description="" ma:hidden="true" ma:internalName="MediaServiceMetadata" ma:readOnly="true">
      <xsd:simpleType>
        <xsd:restriction base="dms:Note"/>
      </xsd:simpleType>
    </xsd:element>
    <xsd:element name="MediaServiceFastMetadata" ma:index="16" nillable="true" ma:displayName="MediaServiceFastMetadata" ma:description="" ma:hidden="true" ma:internalName="MediaServiceFastMetadata" ma:readOnly="true">
      <xsd:simpleType>
        <xsd:restriction base="dms:Note"/>
      </xsd:simpleType>
    </xsd:element>
    <xsd:element name="_STS_x0020_Hashtags" ma:index="17" nillable="true" ma:displayName="Hashtags" ma:description="" ma:list="{473b20a4-d018-4cfc-a978-17640523313c}" ma:internalName="_STS_x0020_Hashtags" ma:readOnly="false" ma:showField="Titl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ediaServiceAutoTags" ma:index="19" nillable="true" ma:displayName="MediaServiceAutoTags" ma:description="" ma:internalName="MediaServiceAutoTags" ma:readOnly="true">
      <xsd:simpleType>
        <xsd:restriction base="dms:Text"/>
      </xsd:simpleType>
    </xsd:element>
    <xsd:element name="MediaServiceDateTaken" ma:index="20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ServiceLocation" ma:index="21" nillable="true" ma:displayName="MediaServiceLocation" ma:description="" ma:internalName="MediaServiceLocation" ma:readOnly="true">
      <xsd:simpleType>
        <xsd:restriction base="dms:Text"/>
      </xsd:simpleType>
    </xsd:element>
    <xsd:element name="MediaServiceOCR" ma:index="22" nillable="true" ma:displayName="MediaServiceOCR" ma:description="" ma:internalName="MediaServiceOCR" ma:readOnly="true">
      <xsd:simpleType>
        <xsd:restriction base="dms:Note">
          <xsd:maxLength value="255"/>
        </xsd:restriction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2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D28F0C27-8251-4CE9-ABA0-62B980285E47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d16bdae6-b612-4b8a-8ada-9a80ac3ccd60"/>
  </ds:schemaRefs>
</ds:datastoreItem>
</file>

<file path=customXml/itemProps2.xml><?xml version="1.0" encoding="utf-8"?>
<ds:datastoreItem xmlns:ds="http://schemas.openxmlformats.org/officeDocument/2006/customXml" ds:itemID="{DDF3B725-B7B5-45DD-B38A-D36A53F8076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110493e1-6460-4697-b5aa-2b055854df08"/>
    <ds:schemaRef ds:uri="d16bdae6-b612-4b8a-8ada-9a80ac3ccd6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F42E1E4-9295-4DF9-A2EB-B01D2B71C36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4443</TotalTime>
  <Words>1542</Words>
  <Application>Microsoft Macintosh PowerPoint</Application>
  <PresentationFormat>Widescreen</PresentationFormat>
  <Paragraphs>243</Paragraphs>
  <Slides>24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3" baseType="lpstr">
      <vt:lpstr>Arial</vt:lpstr>
      <vt:lpstr>Calibri</vt:lpstr>
      <vt:lpstr>Cambria Math</vt:lpstr>
      <vt:lpstr>Consolas</vt:lpstr>
      <vt:lpstr>Segoe UI</vt:lpstr>
      <vt:lpstr>Segoe UI Semibold</vt:lpstr>
      <vt:lpstr>Segoe UI Semilight</vt:lpstr>
      <vt:lpstr>Wingdings</vt:lpstr>
      <vt:lpstr>Modern-Finance-2018-08-15</vt:lpstr>
      <vt:lpstr>Global Specialty Fulfillment at Amazon</vt:lpstr>
      <vt:lpstr>About me</vt:lpstr>
      <vt:lpstr>Example 1:</vt:lpstr>
      <vt:lpstr>Motivation</vt:lpstr>
      <vt:lpstr>Project goals</vt:lpstr>
      <vt:lpstr>A complex problem with diverse data: </vt:lpstr>
      <vt:lpstr>Invoice processing through  Beaker deep learning models</vt:lpstr>
      <vt:lpstr>Implementation</vt:lpstr>
      <vt:lpstr>Project Beaker – Insights </vt:lpstr>
      <vt:lpstr>Example 1:</vt:lpstr>
      <vt:lpstr>Supply Chain</vt:lpstr>
      <vt:lpstr>Under the roof</vt:lpstr>
      <vt:lpstr>Inbound Workgroup Manager</vt:lpstr>
      <vt:lpstr>How many people are needed?</vt:lpstr>
      <vt:lpstr>Example 2</vt:lpstr>
      <vt:lpstr>An optimization problem</vt:lpstr>
      <vt:lpstr>But what about machine learning?</vt:lpstr>
      <vt:lpstr>Interlude – Multi-armed bandits</vt:lpstr>
      <vt:lpstr>Reinforcement Learning</vt:lpstr>
      <vt:lpstr>Takeaways</vt:lpstr>
      <vt:lpstr>In my experience…</vt:lpstr>
      <vt:lpstr>About “weak baselines”</vt:lpstr>
      <vt:lpstr>About “the unreasonable effectiveness of data”</vt:lpstr>
      <vt:lpstr>Choosing successful projects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Modern Finance  at Microsoft</dc:title>
  <dc:creator>Lucas A. Meyer</dc:creator>
  <cp:lastModifiedBy>Lucas Meyer</cp:lastModifiedBy>
  <cp:revision>35</cp:revision>
  <dcterms:created xsi:type="dcterms:W3CDTF">2019-10-24T21:11:14Z</dcterms:created>
  <dcterms:modified xsi:type="dcterms:W3CDTF">2021-01-13T04:16:46Z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lucasp@microsoft.com</vt:lpwstr>
  </property>
  <property fmtid="{D5CDD505-2E9C-101B-9397-08002B2CF9AE}" pid="5" name="MSIP_Label_f42aa342-8706-4288-bd11-ebb85995028c_SetDate">
    <vt:lpwstr>2019-10-24T21:39:35.3501962Z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9dd2aba8-a222-4cfe-a7d3-40ae43c205f3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